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3"/>
  </p:notesMasterIdLst>
  <p:sldIdLst>
    <p:sldId id="256" r:id="rId2"/>
    <p:sldId id="564" r:id="rId3"/>
    <p:sldId id="699" r:id="rId4"/>
    <p:sldId id="263" r:id="rId5"/>
    <p:sldId id="384" r:id="rId6"/>
    <p:sldId id="515" r:id="rId7"/>
    <p:sldId id="679" r:id="rId8"/>
    <p:sldId id="680" r:id="rId9"/>
    <p:sldId id="425" r:id="rId10"/>
    <p:sldId id="568" r:id="rId11"/>
    <p:sldId id="822" r:id="rId12"/>
    <p:sldId id="1181" r:id="rId13"/>
    <p:sldId id="824" r:id="rId14"/>
    <p:sldId id="1182" r:id="rId15"/>
    <p:sldId id="825" r:id="rId16"/>
    <p:sldId id="826" r:id="rId17"/>
    <p:sldId id="1183" r:id="rId18"/>
    <p:sldId id="1184" r:id="rId19"/>
    <p:sldId id="829" r:id="rId20"/>
    <p:sldId id="830" r:id="rId21"/>
    <p:sldId id="831" r:id="rId22"/>
    <p:sldId id="832" r:id="rId23"/>
    <p:sldId id="833" r:id="rId24"/>
    <p:sldId id="834" r:id="rId25"/>
    <p:sldId id="835" r:id="rId26"/>
    <p:sldId id="836" r:id="rId27"/>
    <p:sldId id="937" r:id="rId28"/>
    <p:sldId id="1291" r:id="rId29"/>
    <p:sldId id="1292" r:id="rId30"/>
    <p:sldId id="940" r:id="rId31"/>
    <p:sldId id="941" r:id="rId32"/>
    <p:sldId id="942" r:id="rId33"/>
    <p:sldId id="943" r:id="rId34"/>
    <p:sldId id="944" r:id="rId35"/>
    <p:sldId id="945" r:id="rId36"/>
    <p:sldId id="946" r:id="rId37"/>
    <p:sldId id="947" r:id="rId38"/>
    <p:sldId id="948" r:id="rId39"/>
    <p:sldId id="949" r:id="rId40"/>
    <p:sldId id="950" r:id="rId41"/>
    <p:sldId id="951" r:id="rId42"/>
    <p:sldId id="1036" r:id="rId43"/>
    <p:sldId id="1037" r:id="rId44"/>
    <p:sldId id="1038" r:id="rId45"/>
    <p:sldId id="1039" r:id="rId46"/>
    <p:sldId id="1040" r:id="rId47"/>
    <p:sldId id="1041" r:id="rId48"/>
    <p:sldId id="1042" r:id="rId49"/>
    <p:sldId id="1043" r:id="rId50"/>
    <p:sldId id="1044" r:id="rId51"/>
    <p:sldId id="1045" r:id="rId52"/>
    <p:sldId id="1046" r:id="rId53"/>
    <p:sldId id="1047" r:id="rId54"/>
    <p:sldId id="613" r:id="rId55"/>
    <p:sldId id="615" r:id="rId56"/>
    <p:sldId id="616" r:id="rId57"/>
    <p:sldId id="617" r:id="rId58"/>
    <p:sldId id="618" r:id="rId59"/>
    <p:sldId id="619" r:id="rId60"/>
    <p:sldId id="620" r:id="rId61"/>
    <p:sldId id="621" r:id="rId62"/>
    <p:sldId id="622" r:id="rId63"/>
    <p:sldId id="623" r:id="rId64"/>
    <p:sldId id="624" r:id="rId65"/>
    <p:sldId id="625" r:id="rId66"/>
    <p:sldId id="1120" r:id="rId67"/>
    <p:sldId id="1121" r:id="rId68"/>
    <p:sldId id="1122" r:id="rId69"/>
    <p:sldId id="1123" r:id="rId70"/>
    <p:sldId id="1124" r:id="rId71"/>
    <p:sldId id="1125" r:id="rId72"/>
    <p:sldId id="1126" r:id="rId73"/>
    <p:sldId id="1127" r:id="rId74"/>
    <p:sldId id="1128" r:id="rId75"/>
    <p:sldId id="1129" r:id="rId76"/>
    <p:sldId id="1130" r:id="rId77"/>
    <p:sldId id="1131" r:id="rId78"/>
    <p:sldId id="1132" r:id="rId79"/>
    <p:sldId id="639" r:id="rId80"/>
    <p:sldId id="1133" r:id="rId81"/>
    <p:sldId id="641" r:id="rId82"/>
    <p:sldId id="642" r:id="rId83"/>
    <p:sldId id="643" r:id="rId84"/>
    <p:sldId id="644" r:id="rId85"/>
    <p:sldId id="645" r:id="rId86"/>
    <p:sldId id="646" r:id="rId87"/>
    <p:sldId id="647" r:id="rId88"/>
    <p:sldId id="648" r:id="rId89"/>
    <p:sldId id="650" r:id="rId90"/>
    <p:sldId id="652" r:id="rId91"/>
    <p:sldId id="653" r:id="rId92"/>
    <p:sldId id="654" r:id="rId93"/>
    <p:sldId id="655" r:id="rId94"/>
    <p:sldId id="656" r:id="rId95"/>
    <p:sldId id="657" r:id="rId96"/>
    <p:sldId id="658" r:id="rId97"/>
    <p:sldId id="659" r:id="rId98"/>
    <p:sldId id="440" r:id="rId99"/>
    <p:sldId id="660" r:id="rId100"/>
    <p:sldId id="662" r:id="rId101"/>
    <p:sldId id="663" r:id="rId102"/>
    <p:sldId id="664" r:id="rId103"/>
    <p:sldId id="665" r:id="rId104"/>
    <p:sldId id="666" r:id="rId105"/>
    <p:sldId id="667" r:id="rId106"/>
    <p:sldId id="681" r:id="rId107"/>
    <p:sldId id="682" r:id="rId108"/>
    <p:sldId id="683" r:id="rId109"/>
    <p:sldId id="684" r:id="rId110"/>
    <p:sldId id="688" r:id="rId111"/>
    <p:sldId id="690" r:id="rId112"/>
    <p:sldId id="691" r:id="rId113"/>
    <p:sldId id="692" r:id="rId114"/>
    <p:sldId id="693" r:id="rId115"/>
    <p:sldId id="694" r:id="rId116"/>
    <p:sldId id="695" r:id="rId117"/>
    <p:sldId id="696" r:id="rId118"/>
    <p:sldId id="697" r:id="rId119"/>
    <p:sldId id="677" r:id="rId120"/>
    <p:sldId id="678" r:id="rId121"/>
    <p:sldId id="379" r:id="rId122"/>
  </p:sldIdLst>
  <p:sldSz cx="12192000" cy="6858000"/>
  <p:notesSz cx="6858000" cy="9144000"/>
  <p:embeddedFontLst>
    <p:embeddedFont>
      <p:font typeface="Berlin Sans FB Demi" panose="020E0802020502020306" pitchFamily="34" charset="0"/>
      <p:bold r:id="rId124"/>
    </p:embeddedFont>
    <p:embeddedFont>
      <p:font typeface="Calibri" panose="020F0502020204030204" pitchFamily="34" charset="0"/>
      <p:regular r:id="rId125"/>
      <p:bold r:id="rId126"/>
      <p:italic r:id="rId127"/>
      <p:boldItalic r:id="rId128"/>
    </p:embeddedFont>
    <p:embeddedFont>
      <p:font typeface="Calibri Light" panose="020F0302020204030204" pitchFamily="34" charset="0"/>
      <p:regular r:id="rId129"/>
      <p:italic r:id="rId130"/>
    </p:embeddedFont>
    <p:embeddedFont>
      <p:font typeface="Tahoma" panose="020B0604030504040204" pitchFamily="34" charset="0"/>
      <p:regular r:id="rId131"/>
      <p:bold r:id="rId132"/>
    </p:embeddedFont>
    <p:embeddedFont>
      <p:font typeface="Verdana" panose="020B0604030504040204" pitchFamily="34" charset="0"/>
      <p:regular r:id="rId133"/>
      <p:bold r:id="rId134"/>
      <p:italic r:id="rId135"/>
      <p:boldItalic r:id="rId136"/>
    </p:embeddedFont>
    <p:embeddedFont>
      <p:font typeface="黑体" panose="02010609060101010101" pitchFamily="49" charset="-122"/>
      <p:regular r:id="rId137"/>
    </p:embeddedFont>
    <p:embeddedFont>
      <p:font typeface="华文宋体" panose="02010600040101010101" pitchFamily="2" charset="-122"/>
      <p:regular r:id="rId138"/>
    </p:embeddedFont>
    <p:embeddedFont>
      <p:font typeface="隶书" panose="02010509060101010101" pitchFamily="49" charset="-122"/>
      <p:regular r:id="rId139"/>
    </p:embeddedFont>
    <p:embeddedFont>
      <p:font typeface="微软雅黑" panose="020B0503020204020204" pitchFamily="34" charset="-122"/>
      <p:regular r:id="rId140"/>
      <p:bold r:id="rId14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57">
          <p15:clr>
            <a:srgbClr val="A4A3A4"/>
          </p15:clr>
        </p15:guide>
        <p15:guide id="2" orient="horz" pos="4102">
          <p15:clr>
            <a:srgbClr val="A4A3A4"/>
          </p15:clr>
        </p15:guide>
        <p15:guide id="3" pos="325">
          <p15:clr>
            <a:srgbClr val="A4A3A4"/>
          </p15:clr>
        </p15:guide>
        <p15:guide id="4" pos="7102">
          <p15:clr>
            <a:srgbClr val="A4A3A4"/>
          </p15:clr>
        </p15:guide>
        <p15:guide id="5" pos="172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73188"/>
    <a:srgbClr val="BE1007"/>
    <a:srgbClr val="BF6D07"/>
    <a:srgbClr val="0D0D0D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88745" autoAdjust="0"/>
  </p:normalViewPr>
  <p:slideViewPr>
    <p:cSldViewPr snapToGrid="0" showGuides="1">
      <p:cViewPr varScale="1">
        <p:scale>
          <a:sx n="69" d="100"/>
          <a:sy n="69" d="100"/>
        </p:scale>
        <p:origin x="630" y="60"/>
      </p:cViewPr>
      <p:guideLst>
        <p:guide orient="horz" pos="1057"/>
        <p:guide orient="horz" pos="4102"/>
        <p:guide pos="325"/>
        <p:guide pos="7102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font" Target="fonts/font15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font" Target="fonts/font5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font" Target="fonts/font11.fntdata"/><Relationship Id="rId139" Type="http://schemas.openxmlformats.org/officeDocument/2006/relationships/font" Target="fonts/font16.fntdata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font" Target="fonts/font1.fntdata"/><Relationship Id="rId129" Type="http://schemas.openxmlformats.org/officeDocument/2006/relationships/font" Target="fonts/font6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font" Target="fonts/font17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font" Target="fonts/font7.fntdata"/><Relationship Id="rId135" Type="http://schemas.openxmlformats.org/officeDocument/2006/relationships/font" Target="fonts/font12.fntdata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font" Target="fonts/font2.fntdata"/><Relationship Id="rId141" Type="http://schemas.openxmlformats.org/officeDocument/2006/relationships/font" Target="fonts/font18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font" Target="fonts/font8.fntdata"/><Relationship Id="rId136" Type="http://schemas.openxmlformats.org/officeDocument/2006/relationships/font" Target="fonts/font13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font" Target="fonts/font9.fntdata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font" Target="fonts/font10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44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时间也算执行者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939C41-7492-4BE1-8667-BA222208939A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在软件开发领域，模型用来表示真实世界的实体。在软件开发的不同阶段，需要为目标系统创建不同类型的模型。它是真实世界中各个事物的表示</a:t>
            </a:r>
            <a:endParaRPr lang="en-US" altLang="zh-CN" dirty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它是需求分析的产物，与问题域相关。</a:t>
            </a:r>
            <a:endParaRPr lang="en-US" altLang="zh-CN" dirty="0"/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44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46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47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48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49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50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51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52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56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58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61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67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77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78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82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88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91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发现了更多的名词，下面是新加的，在新加的过程中发现需要替换的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96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100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有国标，大部分公司是从国标的基础上修改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相互关联，从类的角度去考虑 。反映的是关联关系。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7065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70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FC8CE6C0-3F7F-4686-B5A8-63B96F258DCF}" type="slidenum">
              <a:rPr lang="zh-CN" altLang="en-US" sz="1200"/>
              <a:t>114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4412" cy="3429000"/>
          </a:xfrm>
        </p:spPr>
      </p:sp>
      <p:sp>
        <p:nvSpPr>
          <p:cNvPr id="65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120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关联关系用数据库举例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在系统用例分析之后做域模型的更新，在做完健壮性分析之后还要进行域模型的更新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DB9895-7A6E-44E3-810E-C8FBEE467FC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1011226"/>
            <a:ext cx="10972800" cy="774700"/>
          </a:xfrm>
        </p:spPr>
        <p:txBody>
          <a:bodyPr/>
          <a:lstStyle>
            <a:lvl1pPr>
              <a:defRPr sz="5000" b="1">
                <a:latin typeface="隶书" panose="02010509060101010101" pitchFamily="49" charset="-122"/>
                <a:ea typeface="隶书" panose="020105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FADFB2E-885B-491E-A32A-9031AA86B1B0}" type="datetimeFigureOut">
              <a:rPr lang="zh-CN" altLang="en-US"/>
              <a:t>2020/10/13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46D3D19-AF27-447E-95DA-1DCD44E4E178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609600" y="1935480"/>
            <a:ext cx="10972800" cy="4389120"/>
          </a:xfrm>
        </p:spPr>
        <p:txBody>
          <a:bodyPr/>
          <a:lstStyle>
            <a:lvl1pPr>
              <a:buFont typeface="Arial" panose="020B0604020202020204" pitchFamily="34" charset="0"/>
              <a:buChar char="•"/>
              <a:defRPr sz="2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buFont typeface="Arial" panose="020B0604020202020204" pitchFamily="34" charset="0"/>
              <a:buChar char="•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1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buFont typeface="Arial" panose="020B0604020202020204" pitchFamily="34" charset="0"/>
              <a:buChar char="•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eaLnBrk="1" latinLnBrk="0" hangingPunct="1"/>
            <a:r>
              <a:rPr lang="zh-CN" altLang="en-US" dirty="0"/>
              <a:t>单击此处编辑母版文本样式</a:t>
            </a:r>
          </a:p>
          <a:p>
            <a:pPr lvl="1" eaLnBrk="1" latinLnBrk="0" hangingPunct="1"/>
            <a:r>
              <a:rPr lang="zh-CN" altLang="en-US" dirty="0"/>
              <a:t>第二级</a:t>
            </a:r>
          </a:p>
          <a:p>
            <a:pPr lvl="2" eaLnBrk="1" latinLnBrk="0" hangingPunct="1"/>
            <a:r>
              <a:rPr lang="zh-CN" altLang="en-US" dirty="0"/>
              <a:t>第三级</a:t>
            </a:r>
          </a:p>
          <a:p>
            <a:pPr lvl="3" eaLnBrk="1" latinLnBrk="0" hangingPunct="1"/>
            <a:r>
              <a:rPr lang="zh-CN" altLang="en-US" dirty="0"/>
              <a:t>第四级</a:t>
            </a:r>
          </a:p>
          <a:p>
            <a:pPr lvl="4" eaLnBrk="1" latinLnBrk="0" hangingPunct="1"/>
            <a:r>
              <a:rPr lang="zh-CN" altLang="en-US" dirty="0"/>
              <a:t>第五级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07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image" Target="../media/image1.jpe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0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6" r:id="rId54"/>
    <p:sldLayoutId id="2147483707" r:id="rId55"/>
    <p:sldLayoutId id="2147483708" r:id="rId56"/>
    <p:sldLayoutId id="2147483709" r:id="rId57"/>
    <p:sldLayoutId id="2147483710" r:id="rId58"/>
    <p:sldLayoutId id="2147483711" r:id="rId59"/>
    <p:sldLayoutId id="2147483712" r:id="rId60"/>
    <p:sldLayoutId id="2147483713" r:id="rId61"/>
    <p:sldLayoutId id="2147483714" r:id="rId62"/>
    <p:sldLayoutId id="2147483715" r:id="rId63"/>
    <p:sldLayoutId id="2147483716" r:id="rId64"/>
    <p:sldLayoutId id="2147483717" r:id="rId65"/>
    <p:sldLayoutId id="2147483718" r:id="rId66"/>
    <p:sldLayoutId id="2147483719" r:id="rId67"/>
    <p:sldLayoutId id="2147483720" r:id="rId68"/>
    <p:sldLayoutId id="2147483721" r:id="rId69"/>
    <p:sldLayoutId id="2147483722" r:id="rId70"/>
    <p:sldLayoutId id="2147483723" r:id="rId71"/>
    <p:sldLayoutId id="2147483724" r:id="rId72"/>
    <p:sldLayoutId id="2147483725" r:id="rId73"/>
    <p:sldLayoutId id="2147483726" r:id="rId74"/>
    <p:sldLayoutId id="2147483727" r:id="rId75"/>
    <p:sldLayoutId id="2147483728" r:id="rId76"/>
    <p:sldLayoutId id="2147483729" r:id="rId77"/>
    <p:sldLayoutId id="2147483730" r:id="rId78"/>
    <p:sldLayoutId id="2147483731" r:id="rId79"/>
    <p:sldLayoutId id="2147483732" r:id="rId80"/>
    <p:sldLayoutId id="2147483733" r:id="rId81"/>
    <p:sldLayoutId id="2147483734" r:id="rId82"/>
    <p:sldLayoutId id="2147483735" r:id="rId83"/>
    <p:sldLayoutId id="2147483736" r:id="rId84"/>
    <p:sldLayoutId id="2147483737" r:id="rId85"/>
    <p:sldLayoutId id="2147483738" r:id="rId86"/>
    <p:sldLayoutId id="2147483739" r:id="rId87"/>
    <p:sldLayoutId id="2147483740" r:id="rId88"/>
    <p:sldLayoutId id="2147483741" r:id="rId89"/>
    <p:sldLayoutId id="2147483742" r:id="rId90"/>
    <p:sldLayoutId id="2147483743" r:id="rId91"/>
    <p:sldLayoutId id="2147483744" r:id="rId92"/>
    <p:sldLayoutId id="2147483745" r:id="rId93"/>
    <p:sldLayoutId id="2147483746" r:id="rId94"/>
    <p:sldLayoutId id="2147483747" r:id="rId95"/>
    <p:sldLayoutId id="2147483748" r:id="rId96"/>
    <p:sldLayoutId id="2147483749" r:id="rId97"/>
    <p:sldLayoutId id="2147483750" r:id="rId98"/>
    <p:sldLayoutId id="2147483751" r:id="rId99"/>
    <p:sldLayoutId id="2147483752" r:id="rId100"/>
    <p:sldLayoutId id="2147483753" r:id="rId101"/>
    <p:sldLayoutId id="2147483754" r:id="rId102"/>
    <p:sldLayoutId id="2147483755" r:id="rId103"/>
    <p:sldLayoutId id="2147483756" r:id="rId104"/>
    <p:sldLayoutId id="2147483757" r:id="rId105"/>
    <p:sldLayoutId id="2147483758" r:id="rId10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9.xml"/><Relationship Id="rId4" Type="http://schemas.openxmlformats.org/officeDocument/2006/relationships/image" Target="../media/image96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0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0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0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0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7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00.emf"/><Relationship Id="rId4" Type="http://schemas.openxmlformats.org/officeDocument/2006/relationships/oleObject" Target="../embeddings/oleObject1.bin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0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2.emf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0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42.emf"/><Relationship Id="rId5" Type="http://schemas.openxmlformats.org/officeDocument/2006/relationships/image" Target="../media/image41.emf"/><Relationship Id="rId4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7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8.xml"/><Relationship Id="rId6" Type="http://schemas.openxmlformats.org/officeDocument/2006/relationships/image" Target="../media/image54.emf"/><Relationship Id="rId5" Type="http://schemas.openxmlformats.org/officeDocument/2006/relationships/image" Target="../media/image53.emf"/><Relationship Id="rId4" Type="http://schemas.openxmlformats.org/officeDocument/2006/relationships/image" Target="../media/image52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1.xml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7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6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80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8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6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8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0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9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96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9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672585" y="2613640"/>
            <a:ext cx="50289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第四章  需求分析，用例分析法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 t="2812" r="49609" b="3437"/>
          <a:stretch>
            <a:fillRect/>
          </a:stretch>
        </p:blipFill>
        <p:spPr bwMode="auto">
          <a:xfrm>
            <a:off x="5953125" y="1179638"/>
            <a:ext cx="4714875" cy="5482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/>
          <a:srcRect l="7031" t="3750" r="49609" b="6250"/>
          <a:stretch>
            <a:fillRect/>
          </a:stretch>
        </p:blipFill>
        <p:spPr bwMode="auto">
          <a:xfrm>
            <a:off x="1523968" y="1194158"/>
            <a:ext cx="4214874" cy="5467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椭圆 11"/>
          <p:cNvSpPr/>
          <p:nvPr/>
        </p:nvSpPr>
        <p:spPr>
          <a:xfrm>
            <a:off x="1738282" y="230436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6881818" y="1947171"/>
            <a:ext cx="3286148" cy="571504"/>
          </a:xfrm>
          <a:prstGeom prst="ellipse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381356" y="4661815"/>
            <a:ext cx="1714512" cy="1143008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6953256" y="5161881"/>
            <a:ext cx="1714512" cy="857256"/>
          </a:xfrm>
          <a:prstGeom prst="ellipse">
            <a:avLst/>
          </a:prstGeom>
          <a:noFill/>
          <a:ln w="28575">
            <a:solidFill>
              <a:srgbClr val="F73188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下面图中有什么问题吗？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auto.738.cn/UploadFiles/200701/2007011208484855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571" t="16667" r="3571" b="16666"/>
          <a:stretch>
            <a:fillRect/>
          </a:stretch>
        </p:blipFill>
        <p:spPr bwMode="auto">
          <a:xfrm>
            <a:off x="1881158" y="1539421"/>
            <a:ext cx="3714776" cy="2000264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753744" y="1467984"/>
            <a:ext cx="384271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最高时速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公里；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2.ABS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防抱死；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安全气囊；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双开门；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百公里耗油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升；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881686" y="1928802"/>
            <a:ext cx="3429024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5881686" y="3643314"/>
            <a:ext cx="357190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http://hicongj.cc/UploadFiles/Xhx_200906_hk/2009-12/Image/2009122316032532.jpg"/>
          <p:cNvPicPr>
            <a:picLocks noChangeAspect="1" noChangeArrowheads="1"/>
          </p:cNvPicPr>
          <p:nvPr/>
        </p:nvPicPr>
        <p:blipFill>
          <a:blip r:embed="rId4" cstate="print"/>
          <a:srcRect l="19137" t="9765" r="14337"/>
          <a:stretch>
            <a:fillRect/>
          </a:stretch>
        </p:blipFill>
        <p:spPr bwMode="auto">
          <a:xfrm>
            <a:off x="2706880" y="3929090"/>
            <a:ext cx="2031798" cy="2571744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743286" y="4000505"/>
            <a:ext cx="4924746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1.7*24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小时不间断服务；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可存款、取款、转账；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可自动识别存款中的伪钞；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单次最高取款额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元；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可跨行取款；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5881686" y="4500570"/>
            <a:ext cx="3714776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881686" y="5784160"/>
            <a:ext cx="4500594" cy="2294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思考：下面哪些是非功能性需求？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444636" y="629674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可靠性</a:t>
            </a:r>
            <a:r>
              <a:rPr lang="en-US" altLang="zh-CN" dirty="0"/>
              <a:t>[Reliability]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可用性</a:t>
            </a:r>
            <a:r>
              <a:rPr lang="en-US" altLang="zh-CN" dirty="0"/>
              <a:t>[Usability]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性能</a:t>
            </a:r>
            <a:r>
              <a:rPr lang="en-US" altLang="zh-CN" dirty="0"/>
              <a:t>[Performance]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r>
              <a:rPr lang="zh-CN" altLang="en-US" dirty="0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962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软件产品的典型非功能性需求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(RUPS)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2042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1040" y="1507672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系统在一定时间内、在一定条件下无故障地执行指定功能的能力。</a:t>
            </a:r>
            <a:endParaRPr lang="en-US" altLang="zh-CN" dirty="0"/>
          </a:p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自助银行系统的可靠性指标示例：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/>
              <a:t>7*24</a:t>
            </a:r>
            <a:r>
              <a:rPr lang="zh-CN" altLang="en-US" dirty="0"/>
              <a:t>小时不间断服务；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系统采用冗余机制保障数据安全、完整；</a:t>
            </a:r>
            <a:endParaRPr lang="en-US" altLang="zh-CN" dirty="0"/>
          </a:p>
        </p:txBody>
      </p:sp>
      <p:pic>
        <p:nvPicPr>
          <p:cNvPr id="133122" name="Picture 2" descr="C:\Documents and Settings\zhaosheng\桌面\BI-0666049c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19614" y="2452079"/>
            <a:ext cx="2977860" cy="3854836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7769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[Reliability]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51316" y="62005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一个产品可以被特定的用户在特定的上下文中，有效、高效并且满意得达成特定目标的程度。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自助银行系统的可用性指标示例：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用户完成任何一项业务，操作步骤不超过</a:t>
            </a:r>
            <a:r>
              <a:rPr lang="en-US" altLang="zh-CN" dirty="0"/>
              <a:t>5</a:t>
            </a:r>
            <a:r>
              <a:rPr lang="zh-CN" altLang="en-US" dirty="0"/>
              <a:t>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任何用户操作失误或系统错误都有友好的提示信息；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en-US" altLang="zh-CN" dirty="0"/>
          </a:p>
        </p:txBody>
      </p:sp>
      <p:pic>
        <p:nvPicPr>
          <p:cNvPr id="136194" name="Picture 2" descr="http://www.yhty.net/yhty/wp-content/uploads/2010/06/s160778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1181" y="2252829"/>
            <a:ext cx="2752480" cy="3912840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53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可用性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[Usability]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796921" y="633115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系统实现预期功能的能力的特性。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自助银行系统的性能指标示例：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身份验证时间</a:t>
            </a:r>
            <a:r>
              <a:rPr lang="en-US" altLang="zh-CN" dirty="0"/>
              <a:t>&lt;1</a:t>
            </a:r>
            <a:r>
              <a:rPr lang="zh-CN" altLang="en-US" dirty="0"/>
              <a:t>秒；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正常操作下，系统最大支持的业务量为</a:t>
            </a:r>
            <a:r>
              <a:rPr lang="en-US" altLang="zh-CN" dirty="0"/>
              <a:t>1000</a:t>
            </a:r>
            <a:r>
              <a:rPr lang="zh-CN" altLang="en-US" dirty="0"/>
              <a:t>笔</a:t>
            </a:r>
            <a:r>
              <a:rPr lang="en-US" altLang="zh-CN" dirty="0"/>
              <a:t>/</a:t>
            </a:r>
            <a:r>
              <a:rPr lang="zh-CN" altLang="en-US" dirty="0"/>
              <a:t>日；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135170" name="Picture 2" descr="http://www.hopebook.net/bookcover/2006-12-20/711112147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63000" y="2458272"/>
            <a:ext cx="2819400" cy="3651123"/>
          </a:xfrm>
          <a:prstGeom prst="rect">
            <a:avLst/>
          </a:prstGeom>
          <a:noFill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973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[Performance]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87283" y="63783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系统在故障解决和系统升级方面的能力。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自助银行系统的可支持性指标示例：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95%</a:t>
            </a:r>
            <a:r>
              <a:rPr lang="zh-CN" altLang="en-US" dirty="0"/>
              <a:t>的系统故障可在两小时内解决；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系统的软件部分每年升级一次，并保持向下兼容；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116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可支持性</a:t>
            </a:r>
            <a:r>
              <a:rPr lang="en-US" altLang="zh-CN" dirty="0"/>
              <a:t>[Supportability]</a:t>
            </a:r>
            <a:endParaRPr lang="zh-CN" altLang="en-US" dirty="0"/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512238" y="540435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需求定义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2557554" y="1823947"/>
          <a:ext cx="7489825" cy="442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Visio" r:id="rId4" imgW="7048500" imgH="5156200" progId="Visio.Drawing.11">
                  <p:embed/>
                </p:oleObj>
              </mc:Choice>
              <mc:Fallback>
                <p:oleObj name="Visio" r:id="rId4" imgW="7048500" imgH="5156200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554" y="1823947"/>
                        <a:ext cx="7489825" cy="442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自然语言为主，图形语言为辅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图形语言为主，自然语言为辅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团队整体的模型标准能力较高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需求描述风格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39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标准模板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国标：</a:t>
            </a:r>
            <a:r>
              <a:rPr lang="en-US" altLang="zh-CN" dirty="0"/>
              <a:t>GB8567-2006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RUP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咨询商：</a:t>
            </a:r>
            <a:r>
              <a:rPr lang="en-US" altLang="zh-CN" dirty="0" err="1"/>
              <a:t>Volere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自定义模板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团队整体的模型标准能力较高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需求描述模板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业务需求写作总则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DOX8}DA8(BXQT%0%K3_T87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220" y="1134745"/>
            <a:ext cx="6894195" cy="53168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21531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在实际项目中，原始需求的描述形式可能是文字、活动图、序列图或其它形式，不管使用哪种形式，</a:t>
            </a:r>
            <a:r>
              <a:rPr lang="zh-CN" altLang="en-US" sz="2400" dirty="0">
                <a:solidFill>
                  <a:srgbClr val="FF0000"/>
                </a:solidFill>
              </a:rPr>
              <a:t>术语不统一</a:t>
            </a:r>
            <a:r>
              <a:rPr lang="zh-CN" altLang="en-US" sz="2400" dirty="0"/>
              <a:t>的现象非常常见。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/>
              <a:t>通常一个完整的项目需求都有较多的篇幅，想象一下，大量不统一的术语对交流和后续工作会造成多大的混乱，</a:t>
            </a:r>
            <a:r>
              <a:rPr lang="zh-CN" altLang="en-US" sz="2400" dirty="0">
                <a:sym typeface="+mn-ea"/>
              </a:rPr>
              <a:t>即使文字统一，也可能造成</a:t>
            </a:r>
            <a:r>
              <a:rPr lang="zh-CN" altLang="en-US" sz="2400" dirty="0">
                <a:solidFill>
                  <a:srgbClr val="FF0000"/>
                </a:solidFill>
                <a:sym typeface="+mn-ea"/>
              </a:rPr>
              <a:t>理解偏差</a:t>
            </a:r>
            <a:r>
              <a:rPr lang="zh-CN" altLang="en-US" sz="2400" dirty="0">
                <a:sym typeface="+mn-ea"/>
              </a:rPr>
              <a:t>。</a:t>
            </a:r>
            <a:endParaRPr lang="zh-CN" altLang="en-US" sz="2400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810116" y="3288445"/>
            <a:ext cx="4500595" cy="2297678"/>
            <a:chOff x="3571867" y="3643314"/>
            <a:chExt cx="4500595" cy="2297678"/>
          </a:xfrm>
        </p:grpSpPr>
        <p:grpSp>
          <p:nvGrpSpPr>
            <p:cNvPr id="10" name="组合 9"/>
            <p:cNvGrpSpPr/>
            <p:nvPr/>
          </p:nvGrpSpPr>
          <p:grpSpPr>
            <a:xfrm>
              <a:off x="3571867" y="4104399"/>
              <a:ext cx="1338828" cy="1836593"/>
              <a:chOff x="6475474" y="4673600"/>
              <a:chExt cx="1727525" cy="2369804"/>
            </a:xfrm>
          </p:grpSpPr>
          <p:pic>
            <p:nvPicPr>
              <p:cNvPr id="11" name="Picture 4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6500826" y="4673600"/>
                <a:ext cx="1346200" cy="21844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6475474" y="6566845"/>
                <a:ext cx="172752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需求分析师</a:t>
                </a:r>
              </a:p>
            </p:txBody>
          </p:sp>
        </p:grpSp>
        <p:sp>
          <p:nvSpPr>
            <p:cNvPr id="13" name="椭圆形标注 12"/>
            <p:cNvSpPr/>
            <p:nvPr/>
          </p:nvSpPr>
          <p:spPr>
            <a:xfrm>
              <a:off x="5214942" y="3643314"/>
              <a:ext cx="2857520" cy="1071570"/>
            </a:xfrm>
            <a:prstGeom prst="wedgeEllipseCallout">
              <a:avLst>
                <a:gd name="adj1" fmla="val -72797"/>
                <a:gd name="adj2" fmla="val 4780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我们的系统将提供“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图书评论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”功能，大家同意吗？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595406" y="3788513"/>
            <a:ext cx="3571900" cy="2714619"/>
            <a:chOff x="71406" y="4143381"/>
            <a:chExt cx="3571900" cy="2714619"/>
          </a:xfrm>
        </p:grpSpPr>
        <p:grpSp>
          <p:nvGrpSpPr>
            <p:cNvPr id="7" name="组合 6"/>
            <p:cNvGrpSpPr/>
            <p:nvPr/>
          </p:nvGrpSpPr>
          <p:grpSpPr>
            <a:xfrm>
              <a:off x="71406" y="4143381"/>
              <a:ext cx="1107996" cy="1799395"/>
              <a:chOff x="3479690" y="4775200"/>
              <a:chExt cx="1429675" cy="2321805"/>
            </a:xfrm>
          </p:grpSpPr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3571868" y="4775200"/>
                <a:ext cx="1270000" cy="20828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479690" y="6620446"/>
                <a:ext cx="1429675" cy="4765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业务专家</a:t>
                </a:r>
              </a:p>
            </p:txBody>
          </p:sp>
        </p:grpSp>
        <p:sp>
          <p:nvSpPr>
            <p:cNvPr id="15" name="椭圆形标注 14"/>
            <p:cNvSpPr/>
            <p:nvPr/>
          </p:nvSpPr>
          <p:spPr>
            <a:xfrm>
              <a:off x="1000100" y="5643554"/>
              <a:ext cx="2643206" cy="1214446"/>
            </a:xfrm>
            <a:prstGeom prst="wedgeEllipseCallout">
              <a:avLst>
                <a:gd name="adj1" fmla="val -43167"/>
                <a:gd name="adj2" fmla="val -734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心里想：“是应该给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编辑部职员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提供这个功能。”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81752" y="4776501"/>
            <a:ext cx="4286248" cy="1655216"/>
            <a:chOff x="4857752" y="5131370"/>
            <a:chExt cx="4286248" cy="1655216"/>
          </a:xfrm>
        </p:grpSpPr>
        <p:grpSp>
          <p:nvGrpSpPr>
            <p:cNvPr id="4" name="组合 3"/>
            <p:cNvGrpSpPr/>
            <p:nvPr/>
          </p:nvGrpSpPr>
          <p:grpSpPr>
            <a:xfrm>
              <a:off x="4857752" y="5131370"/>
              <a:ext cx="1107996" cy="1583778"/>
              <a:chOff x="3161734" y="4714884"/>
              <a:chExt cx="1107996" cy="1583778"/>
            </a:xfrm>
          </p:grpSpPr>
          <p:pic>
            <p:nvPicPr>
              <p:cNvPr id="5" name="Picture 5"/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/>
              <a:stretch>
                <a:fillRect/>
              </a:stretch>
            </p:blipFill>
            <p:spPr bwMode="auto">
              <a:xfrm>
                <a:off x="3442300" y="4714884"/>
                <a:ext cx="772510" cy="12297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3161734" y="5929330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技术专家</a:t>
                </a:r>
              </a:p>
            </p:txBody>
          </p:sp>
        </p:grpSp>
        <p:sp>
          <p:nvSpPr>
            <p:cNvPr id="17" name="椭圆形标注 16"/>
            <p:cNvSpPr/>
            <p:nvPr/>
          </p:nvSpPr>
          <p:spPr>
            <a:xfrm>
              <a:off x="6429388" y="5500702"/>
              <a:ext cx="2714612" cy="1285884"/>
            </a:xfrm>
            <a:prstGeom prst="wedgeEllipseCallout">
              <a:avLst>
                <a:gd name="adj1" fmla="val -69600"/>
                <a:gd name="adj2" fmla="val -43635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同意！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心里想：“怎么实现给</a:t>
              </a:r>
              <a:r>
                <a:rPr lang="zh-CN" altLang="en-US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买家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提供这个功能呢？”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需求描述中术语不统一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4562673" y="602888"/>
            <a:ext cx="491490" cy="318085"/>
            <a:chOff x="3017520" y="601990"/>
            <a:chExt cx="491490" cy="414010"/>
          </a:xfrm>
        </p:grpSpPr>
        <p:sp>
          <p:nvSpPr>
            <p:cNvPr id="28" name="燕尾形 2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需求描述两大原则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609600" y="1308463"/>
            <a:ext cx="10972800" cy="4389120"/>
          </a:xfrm>
        </p:spPr>
        <p:txBody>
          <a:bodyPr/>
          <a:lstStyle/>
          <a:p>
            <a:r>
              <a:rPr lang="zh-CN" altLang="en-US" sz="2400" dirty="0"/>
              <a:t>简洁、段落文字少：尽可能不要采用长篇大论的方法。段落越长，读者压力越大，产生歧义的可能性越大。</a:t>
            </a:r>
            <a:endParaRPr lang="en-US" altLang="zh-CN" sz="2400" dirty="0"/>
          </a:p>
          <a:p>
            <a:r>
              <a:rPr lang="zh-CN" altLang="en-US" sz="2400" dirty="0"/>
              <a:t>列表、图表相结合的表示法</a:t>
            </a:r>
            <a:endParaRPr lang="en-US" altLang="zh-CN" sz="2400" dirty="0"/>
          </a:p>
          <a:p>
            <a:r>
              <a:rPr lang="zh-CN" altLang="en-US" sz="2400" dirty="0"/>
              <a:t>示例</a:t>
            </a:r>
            <a:endParaRPr lang="en-US" altLang="zh-CN" sz="2400" dirty="0"/>
          </a:p>
        </p:txBody>
      </p:sp>
      <p:sp>
        <p:nvSpPr>
          <p:cNvPr id="2" name="文本框 1"/>
          <p:cNvSpPr txBox="1"/>
          <p:nvPr/>
        </p:nvSpPr>
        <p:spPr>
          <a:xfrm>
            <a:off x="914401" y="3004458"/>
            <a:ext cx="3892731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这是指对航标故障的突发性维护工作。应急抢修的发起点包括：遥测遥控系统报警、外部人员报修，系统在这些发起点生成“应急抢修单”；应急抢修的物资管理原则是：按比例建设备品，根据应急抢修单申请备品，执行完成后填写相应的执行情况（更新备品信息、更新航标档案），最后配合固定资产及物资管理系统补课备品库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51418" y="3004457"/>
            <a:ext cx="609164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zh-CN" altLang="en-US" sz="1600" dirty="0"/>
              <a:t>应急抢修：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定义：对航标故障的突发性维护工作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发起点：遥测遥控系统报警、外部人员报修，系统在这些发起点生成“应急抢修单”</a:t>
            </a:r>
            <a:endParaRPr lang="en-US" altLang="zh-CN" sz="1600" dirty="0"/>
          </a:p>
          <a:p>
            <a:pPr marL="285750" lvl="1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物资管理原则：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按比例建设备品；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根据应急抢修单申请备品；</a:t>
            </a:r>
            <a:endParaRPr lang="en-US" altLang="zh-CN" sz="1600" dirty="0"/>
          </a:p>
          <a:p>
            <a:pPr marL="742950" lvl="2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/>
              <a:t>执行完成后填写相应的执行情况（更新备品信息、更新航标档案），最后配合固定资产及物资管理系统补课备品库。</a:t>
            </a:r>
          </a:p>
        </p:txBody>
      </p:sp>
      <p:sp>
        <p:nvSpPr>
          <p:cNvPr id="12" name="矩形 1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 bwMode="auto">
          <a:xfrm>
            <a:off x="1045671" y="2312991"/>
            <a:ext cx="9056645" cy="2047876"/>
            <a:chOff x="105" y="2523"/>
            <a:chExt cx="5176" cy="1290"/>
          </a:xfrm>
        </p:grpSpPr>
        <p:sp>
          <p:nvSpPr>
            <p:cNvPr id="22533" name="AutoShape 5"/>
            <p:cNvSpPr>
              <a:spLocks noChangeAspect="1" noChangeArrowheads="1" noTextEdit="1"/>
            </p:cNvSpPr>
            <p:nvPr/>
          </p:nvSpPr>
          <p:spPr bwMode="auto">
            <a:xfrm>
              <a:off x="519" y="2668"/>
              <a:ext cx="4762" cy="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4" name="AutoShape 6"/>
            <p:cNvSpPr>
              <a:spLocks noChangeArrowheads="1"/>
            </p:cNvSpPr>
            <p:nvPr/>
          </p:nvSpPr>
          <p:spPr bwMode="auto">
            <a:xfrm>
              <a:off x="816" y="2795"/>
              <a:ext cx="4246" cy="295"/>
            </a:xfrm>
            <a:prstGeom prst="rightArrow">
              <a:avLst>
                <a:gd name="adj1" fmla="val 43139"/>
                <a:gd name="adj2" fmla="val 173918"/>
              </a:avLst>
            </a:prstGeom>
            <a:solidFill>
              <a:srgbClr val="99CCFF"/>
            </a:solidFill>
            <a:ln w="9525">
              <a:solidFill>
                <a:srgbClr val="000000"/>
              </a:solidFill>
              <a:miter lim="800000"/>
            </a:ln>
          </p:spPr>
          <p:txBody>
            <a:bodyPr anchor="ctr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2535" name="Text Box 7"/>
            <p:cNvSpPr txBox="1">
              <a:spLocks noChangeArrowheads="1"/>
            </p:cNvSpPr>
            <p:nvPr/>
          </p:nvSpPr>
          <p:spPr bwMode="auto">
            <a:xfrm>
              <a:off x="521" y="2591"/>
              <a:ext cx="953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最不正式的</a:t>
              </a:r>
            </a:p>
          </p:txBody>
        </p:sp>
        <p:sp>
          <p:nvSpPr>
            <p:cNvPr id="22536" name="Text Box 8"/>
            <p:cNvSpPr txBox="1">
              <a:spLocks noChangeArrowheads="1"/>
            </p:cNvSpPr>
            <p:nvPr/>
          </p:nvSpPr>
          <p:spPr bwMode="auto">
            <a:xfrm>
              <a:off x="4422" y="2523"/>
              <a:ext cx="72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最正式的</a:t>
              </a:r>
            </a:p>
          </p:txBody>
        </p:sp>
        <p:sp>
          <p:nvSpPr>
            <p:cNvPr id="22537" name="Line 9"/>
            <p:cNvSpPr>
              <a:spLocks noChangeShapeType="1"/>
            </p:cNvSpPr>
            <p:nvPr/>
          </p:nvSpPr>
          <p:spPr bwMode="auto">
            <a:xfrm flipH="1" flipV="1">
              <a:off x="838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38" name="Text Box 10"/>
            <p:cNvSpPr txBox="1">
              <a:spLocks noChangeArrowheads="1"/>
            </p:cNvSpPr>
            <p:nvPr/>
          </p:nvSpPr>
          <p:spPr bwMode="auto">
            <a:xfrm>
              <a:off x="530" y="3317"/>
              <a:ext cx="73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临时评审</a:t>
              </a:r>
            </a:p>
          </p:txBody>
        </p:sp>
        <p:sp>
          <p:nvSpPr>
            <p:cNvPr id="22539" name="Line 11"/>
            <p:cNvSpPr>
              <a:spLocks noChangeShapeType="1"/>
            </p:cNvSpPr>
            <p:nvPr/>
          </p:nvSpPr>
          <p:spPr bwMode="auto">
            <a:xfrm flipH="1" flipV="1">
              <a:off x="1474" y="3039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0" name="Text Box 12"/>
            <p:cNvSpPr txBox="1">
              <a:spLocks noChangeArrowheads="1"/>
            </p:cNvSpPr>
            <p:nvPr/>
          </p:nvSpPr>
          <p:spPr bwMode="auto">
            <a:xfrm>
              <a:off x="1286" y="3318"/>
              <a:ext cx="5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轮查</a:t>
              </a:r>
            </a:p>
          </p:txBody>
        </p:sp>
        <p:sp>
          <p:nvSpPr>
            <p:cNvPr id="22541" name="Line 13"/>
            <p:cNvSpPr>
              <a:spLocks noChangeShapeType="1"/>
            </p:cNvSpPr>
            <p:nvPr/>
          </p:nvSpPr>
          <p:spPr bwMode="auto">
            <a:xfrm flipH="1" flipV="1">
              <a:off x="2767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2" name="Text Box 14"/>
            <p:cNvSpPr txBox="1">
              <a:spLocks noChangeArrowheads="1"/>
            </p:cNvSpPr>
            <p:nvPr/>
          </p:nvSpPr>
          <p:spPr bwMode="auto">
            <a:xfrm>
              <a:off x="2508" y="3307"/>
              <a:ext cx="53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走查</a:t>
              </a:r>
            </a:p>
          </p:txBody>
        </p:sp>
        <p:sp>
          <p:nvSpPr>
            <p:cNvPr id="22543" name="Line 15"/>
            <p:cNvSpPr>
              <a:spLocks noChangeShapeType="1"/>
            </p:cNvSpPr>
            <p:nvPr/>
          </p:nvSpPr>
          <p:spPr bwMode="auto">
            <a:xfrm flipH="1" flipV="1">
              <a:off x="3560" y="3022"/>
              <a:ext cx="0" cy="2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4" name="Text Box 16"/>
            <p:cNvSpPr txBox="1">
              <a:spLocks noChangeArrowheads="1"/>
            </p:cNvSpPr>
            <p:nvPr/>
          </p:nvSpPr>
          <p:spPr bwMode="auto">
            <a:xfrm>
              <a:off x="3225" y="3301"/>
              <a:ext cx="789" cy="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小组评审</a:t>
              </a:r>
            </a:p>
          </p:txBody>
        </p:sp>
        <p:sp>
          <p:nvSpPr>
            <p:cNvPr id="22545" name="Line 17"/>
            <p:cNvSpPr>
              <a:spLocks noChangeShapeType="1"/>
            </p:cNvSpPr>
            <p:nvPr/>
          </p:nvSpPr>
          <p:spPr bwMode="auto">
            <a:xfrm flipH="1" flipV="1">
              <a:off x="4286" y="3022"/>
              <a:ext cx="0" cy="2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546" name="Text Box 18"/>
            <p:cNvSpPr txBox="1">
              <a:spLocks noChangeArrowheads="1"/>
            </p:cNvSpPr>
            <p:nvPr/>
          </p:nvSpPr>
          <p:spPr bwMode="auto">
            <a:xfrm>
              <a:off x="4014" y="3317"/>
              <a:ext cx="60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9436" tIns="29718" rIns="59436" bIns="29718"/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zh-CN" alt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lang="zh-CN" altLang="en-US" sz="22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审查</a:t>
              </a:r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105" y="3580"/>
              <a:ext cx="4777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en-US" altLang="zh-CN" dirty="0"/>
                <a:t>Random review, Pass-round, Walkthrough, Team review, Inspection</a:t>
              </a:r>
              <a:endParaRPr lang="zh-CN" altLang="en-US" dirty="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Line 11"/>
          <p:cNvSpPr>
            <a:spLocks noChangeShapeType="1"/>
          </p:cNvSpPr>
          <p:nvPr/>
        </p:nvSpPr>
        <p:spPr bwMode="auto">
          <a:xfrm flipH="1" flipV="1">
            <a:off x="4612365" y="3129646"/>
            <a:ext cx="0" cy="40481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7" name="Text Box 12"/>
          <p:cNvSpPr txBox="1">
            <a:spLocks noChangeArrowheads="1"/>
          </p:cNvSpPr>
          <p:nvPr/>
        </p:nvSpPr>
        <p:spPr bwMode="auto">
          <a:xfrm>
            <a:off x="4056972" y="3559683"/>
            <a:ext cx="1303304" cy="431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9436" tIns="29718" rIns="59436" bIns="29718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</a:t>
            </a:r>
          </a:p>
        </p:txBody>
      </p:sp>
      <p:sp>
        <p:nvSpPr>
          <p:cNvPr id="28" name="矩形 27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三种相对正式的评审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27462" y="1569866"/>
          <a:ext cx="1069848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09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7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54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746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sz="2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审查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小组评审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28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走查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原文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Inspection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Team review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Walkthrough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组织者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企业级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常由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EPG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QA</a:t>
                      </a: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部门组织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团队级、项目级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通常由项目经理发起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团队级、项目级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通常由项目内发起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主持人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专职主持人，不能是作者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可以是专职或作者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通常是作者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会前会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一定召开评审前会议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会前会通常很简单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通常没有会前会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一定有规范的检查表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相对简单的检查表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通常没有检查表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三种相对不正式的评审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491343"/>
            <a:ext cx="10972800" cy="438912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结对编程（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测试）。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轮查：交叉交换文档产物，互相提出意见。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临时评审：在日常沟通中做回顾确认。例如和用户沟通时，对沟通内容做总结，请用户确认理解是否一致。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68947" y="1639977"/>
            <a:ext cx="8890988" cy="42481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需求审查：主要阶段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308538"/>
            <a:ext cx="10972800" cy="517109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规划：谁参加？评审什么？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spcBef>
                <a:spcPts val="600"/>
              </a:spcBef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总体会议（会前会）：召集参加评审会的所有成员开一个简短的会议，讨论、明确要评审的内容、评审的要点、评审时所需的资料、缺陷检查表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准备：评审人员提前阅读和准备，才能提出有价值的建议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+mj-lt"/>
              <a:buAutoNum type="arabicPeriod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597759" y="1982408"/>
          <a:ext cx="905973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9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199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99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主要参与人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列席参与人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评审内容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需求规格说明书的作者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用户代表</a:t>
                      </a:r>
                    </a:p>
                  </a:txBody>
                  <a:tcPr/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需求规格说明书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参考材料：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招标书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投标书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合同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》《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需求调研报告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》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评审专家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接口负责人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甲方领导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开发代表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监理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]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测试代表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主持人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记录员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10000"/>
                        </a:lnSpc>
                      </a:pPr>
                      <a:endParaRPr lang="zh-CN" altLang="en-US" sz="20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/>
          <p:cNvSpPr txBox="1"/>
          <p:nvPr/>
        </p:nvSpPr>
        <p:spPr>
          <a:xfrm>
            <a:off x="274320" y="449590"/>
            <a:ext cx="274256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审查过程概述 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609600" y="1308462"/>
            <a:ext cx="10972800" cy="5013510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审查会议：暴露问题、讨论问题，待审查文档应该符合：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遵循标准模板，统一模板易于阅读和评审；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已进行了拼写检查，减少文字错误带来的问题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已检查了排版错误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所有未解决问题提前标记好，避免大家浪费精力于还存在问题的地方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返工：评审中发现的错误必须得到重视和回应。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跟踪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解决问题：对评审提出的问题进行解决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避免问题再次出现：对问题进行分类、因果分析，找到问题的深层次原因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 startAt="4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3"/>
          <p:cNvSpPr>
            <a:spLocks noGrp="1" noChangeArrowheads="1"/>
          </p:cNvSpPr>
          <p:nvPr>
            <p:ph idx="1"/>
          </p:nvPr>
        </p:nvSpPr>
        <p:spPr>
          <a:xfrm>
            <a:off x="867103" y="1577975"/>
            <a:ext cx="9765972" cy="4548188"/>
          </a:xfrm>
        </p:spPr>
        <p:txBody>
          <a:bodyPr/>
          <a:lstStyle/>
          <a:p>
            <a:pPr lvl="1">
              <a:lnSpc>
                <a:spcPct val="120000"/>
              </a:lnSpc>
            </a:pPr>
            <a:r>
              <a:rPr lang="zh-CN" altLang="en-US" dirty="0"/>
              <a:t>正确性；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必要性；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优先级；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明确性；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可测性；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完整性；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一致性；</a:t>
            </a:r>
          </a:p>
          <a:p>
            <a:pPr lvl="1">
              <a:lnSpc>
                <a:spcPct val="120000"/>
              </a:lnSpc>
            </a:pPr>
            <a:r>
              <a:rPr lang="zh-CN" altLang="en-US" dirty="0"/>
              <a:t>可修改性； </a:t>
            </a:r>
          </a:p>
          <a:p>
            <a:endParaRPr lang="en-US" altLang="zh-CN" dirty="0"/>
          </a:p>
        </p:txBody>
      </p:sp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268413"/>
            <a:ext cx="5849938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需求规格说明书的检查要点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0" name="Picture 40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0061" y="1160689"/>
            <a:ext cx="8202534" cy="5271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217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需求测试的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checklist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检查表示例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/>
          <a:srcRect l="24023" t="28101" r="19726" b="14728"/>
          <a:stretch>
            <a:fillRect/>
          </a:stretch>
        </p:blipFill>
        <p:spPr bwMode="auto">
          <a:xfrm>
            <a:off x="2524100" y="1355705"/>
            <a:ext cx="7783870" cy="478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2524100" y="3465742"/>
            <a:ext cx="1500198" cy="14287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4320" y="475716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思考：接下来该怎么办？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45251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38570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8478" y="823001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848301" y="663958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8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5470" y="1276350"/>
            <a:ext cx="10312004" cy="4389120"/>
          </a:xfrm>
        </p:spPr>
        <p:txBody>
          <a:bodyPr/>
          <a:lstStyle/>
          <a:p>
            <a:pPr marL="2286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600" dirty="0"/>
              <a:t>为项目创建一个</a:t>
            </a:r>
            <a:r>
              <a:rPr lang="zh-CN" altLang="en-US" sz="2600" dirty="0">
                <a:solidFill>
                  <a:srgbClr val="FF0000"/>
                </a:solidFill>
              </a:rPr>
              <a:t>术语表</a:t>
            </a:r>
            <a:r>
              <a:rPr lang="zh-CN" altLang="en-US" sz="2600" dirty="0"/>
              <a:t>。确保项目中的每个人都能以清晰一致的术语来理解和交流问题领域。</a:t>
            </a:r>
            <a:endParaRPr lang="en-US" altLang="zh-CN" sz="2600" dirty="0"/>
          </a:p>
          <a:p>
            <a:pPr marL="228600" lvl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zh-CN" altLang="en-US" sz="2800" dirty="0">
                <a:solidFill>
                  <a:srgbClr val="FF0000"/>
                </a:solidFill>
              </a:rPr>
              <a:t>域建模</a:t>
            </a:r>
            <a:r>
              <a:rPr lang="en-US" altLang="zh-CN" sz="2800" dirty="0"/>
              <a:t>[Domain Modeling]</a:t>
            </a:r>
            <a:endParaRPr lang="en-US" altLang="zh-CN" sz="2600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域建模比普通的项目术语表优良的地方体现在：以图的方式清晰地显示出不同术语间的关系</a:t>
            </a:r>
            <a:r>
              <a:rPr lang="zh-CN" altLang="en-US" dirty="0">
                <a:solidFill>
                  <a:schemeClr val="tx1"/>
                </a:solidFill>
              </a:rPr>
              <a:t>（减少理解偏差）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描述业务中涉及到的</a:t>
            </a:r>
            <a:r>
              <a:rPr lang="zh-CN" altLang="en-US" dirty="0">
                <a:solidFill>
                  <a:srgbClr val="FF0000"/>
                </a:solidFill>
              </a:rPr>
              <a:t>实体及其相互之间的关系</a:t>
            </a:r>
            <a:r>
              <a:rPr lang="zh-CN" altLang="en-US" dirty="0"/>
              <a:t>，是帮助系统分析人员、用户认识现实业务的工具。</a:t>
            </a:r>
            <a:endParaRPr lang="en-US" altLang="zh-CN" dirty="0"/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域模型图将通过不断修正完善逐步演化为最终的</a:t>
            </a:r>
            <a:r>
              <a:rPr lang="zh-CN" altLang="en-US" dirty="0">
                <a:solidFill>
                  <a:srgbClr val="FF0000"/>
                </a:solidFill>
              </a:rPr>
              <a:t>静态类图</a:t>
            </a:r>
            <a:r>
              <a:rPr lang="zh-CN" altLang="en-US" dirty="0"/>
              <a:t>。</a:t>
            </a:r>
          </a:p>
          <a:p>
            <a:pPr lvl="1">
              <a:lnSpc>
                <a:spcPct val="120000"/>
              </a:lnSpc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797475" y="5273040"/>
            <a:ext cx="3817528" cy="1260765"/>
            <a:chOff x="4594244" y="4643446"/>
            <a:chExt cx="4524982" cy="1643074"/>
          </a:xfrm>
        </p:grpSpPr>
        <p:sp>
          <p:nvSpPr>
            <p:cNvPr id="14" name="右箭头 13"/>
            <p:cNvSpPr/>
            <p:nvPr/>
          </p:nvSpPr>
          <p:spPr>
            <a:xfrm>
              <a:off x="6451633" y="5222646"/>
              <a:ext cx="642942" cy="714380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/>
            <a:srcRect l="13889" t="30501" r="13889" b="19935"/>
            <a:stretch>
              <a:fillRect/>
            </a:stretch>
          </p:blipFill>
          <p:spPr bwMode="auto">
            <a:xfrm>
              <a:off x="4594244" y="4921504"/>
              <a:ext cx="1857389" cy="10869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 l="14286" t="23665" r="14286" b="17811"/>
            <a:stretch>
              <a:fillRect/>
            </a:stretch>
          </p:blipFill>
          <p:spPr bwMode="auto">
            <a:xfrm>
              <a:off x="7072330" y="4643446"/>
              <a:ext cx="2046896" cy="16430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1" name="文本框 10"/>
          <p:cNvSpPr txBox="1"/>
          <p:nvPr/>
        </p:nvSpPr>
        <p:spPr>
          <a:xfrm>
            <a:off x="274320" y="44959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966784" y="636260"/>
            <a:ext cx="491490" cy="318085"/>
            <a:chOff x="3017520" y="601990"/>
            <a:chExt cx="491490" cy="414010"/>
          </a:xfrm>
        </p:grpSpPr>
        <p:sp>
          <p:nvSpPr>
            <p:cNvPr id="24" name="燕尾形 2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燕尾形 2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7021" y="1559923"/>
            <a:ext cx="8472518" cy="4389120"/>
          </a:xfrm>
        </p:spPr>
        <p:txBody>
          <a:bodyPr/>
          <a:lstStyle/>
          <a:p>
            <a:pPr lvl="0">
              <a:lnSpc>
                <a:spcPct val="150000"/>
              </a:lnSpc>
            </a:pPr>
            <a:r>
              <a:rPr lang="zh-CN" altLang="en-US" dirty="0"/>
              <a:t>需求分析就是确定新系统的目的、范围、定义和功能；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域建模用来生成统一的关键术语表；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用例建模用来定义系统的功能性需求；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系统的非功能性需求通常包括</a:t>
            </a:r>
            <a:r>
              <a:rPr lang="en-US" altLang="zh-CN" dirty="0"/>
              <a:t>RUPS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需求评审确认需求分析结果，然后才能进入设计阶段。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小结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279723" y="67230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某社交系统域建模结果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562673" y="62170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 descr="C:\Users\qile\Desktop\软件工程\参考图片\第四节\4.png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47503" y="1415776"/>
            <a:ext cx="8253668" cy="45294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363876"/>
            <a:ext cx="2117127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28324"/>
              <a:gd name="adj6" fmla="val -29140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2" y="4405793"/>
            <a:ext cx="2981052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114572"/>
              <a:gd name="adj6" fmla="val -27075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1597759" y="5514080"/>
            <a:ext cx="2732913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2606"/>
              <a:gd name="adj6" fmla="val 131917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544622" y="3771224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7116"/>
              <a:gd name="adj6" fmla="val 118852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191082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需求文档</a:t>
            </a: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，提取出名词和名词短语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523012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523013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036025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3727926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3727926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4710587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2851625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2859563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1710213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4705826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61" name="Group 12"/>
          <p:cNvGrpSpPr/>
          <p:nvPr/>
        </p:nvGrpSpPr>
        <p:grpSpPr bwMode="auto">
          <a:xfrm>
            <a:off x="4494197" y="3075462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9" name="Group 20"/>
          <p:cNvGrpSpPr/>
          <p:nvPr/>
        </p:nvGrpSpPr>
        <p:grpSpPr bwMode="auto">
          <a:xfrm>
            <a:off x="5114909" y="4963001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1984851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77" name="Group 28"/>
          <p:cNvGrpSpPr/>
          <p:nvPr/>
        </p:nvGrpSpPr>
        <p:grpSpPr bwMode="auto">
          <a:xfrm>
            <a:off x="7667609" y="3083401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0" name="Group 31"/>
          <p:cNvGrpSpPr/>
          <p:nvPr/>
        </p:nvGrpSpPr>
        <p:grpSpPr bwMode="auto">
          <a:xfrm>
            <a:off x="7102459" y="4920137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143726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7345424" y="1241079"/>
            <a:ext cx="3674407" cy="646331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域建模的步骤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8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>
            <a:off x="2921198" y="615407"/>
            <a:ext cx="491490" cy="318085"/>
            <a:chOff x="3017520" y="601990"/>
            <a:chExt cx="491490" cy="414010"/>
          </a:xfrm>
        </p:grpSpPr>
        <p:sp>
          <p:nvSpPr>
            <p:cNvPr id="89" name="燕尾形 8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燕尾形 8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燕尾形 9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2301" y="1397726"/>
            <a:ext cx="11096299" cy="4687764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800" dirty="0"/>
              <a:t>取款：</a:t>
            </a:r>
            <a:endParaRPr lang="en-US" altLang="zh-CN" sz="2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银行客户将储蓄卡插入自助银行系统，系统提示用户输入密码。用户输入正确的密码，系统验证成功后，提示用户选择业务类型，用户选择“取款” 。系统提示用户输入取款金额，用户输入取款金额后，系统变更用户账户金额，然后给用户输出相应的钱。用户如果选择“打印凭条”，系统会为用户打印出凭证单。用户选择“退卡”，系统退出用户的银行卡。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示例：基于文字需求进行域建模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137036" y="61287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137" y="1373777"/>
            <a:ext cx="11382703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取款：</a:t>
            </a:r>
            <a:endParaRPr lang="en-US" altLang="zh-CN" sz="2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>
                <a:solidFill>
                  <a:srgbClr val="FF0000"/>
                </a:solidFill>
              </a:rPr>
              <a:t>银行客户</a:t>
            </a:r>
            <a:r>
              <a:rPr lang="zh-CN" altLang="en-US" sz="2200" dirty="0"/>
              <a:t>将</a:t>
            </a:r>
            <a:r>
              <a:rPr lang="zh-CN" altLang="en-US" sz="2200" dirty="0">
                <a:solidFill>
                  <a:srgbClr val="FF0000"/>
                </a:solidFill>
              </a:rPr>
              <a:t>储蓄卡</a:t>
            </a:r>
            <a:r>
              <a:rPr lang="zh-CN" altLang="en-US" sz="2200" dirty="0"/>
              <a:t>插入</a:t>
            </a:r>
            <a:r>
              <a:rPr lang="zh-CN" altLang="en-US" sz="2200" dirty="0">
                <a:solidFill>
                  <a:srgbClr val="FF0000"/>
                </a:solidFill>
              </a:rPr>
              <a:t>自助银行系统</a:t>
            </a:r>
            <a:r>
              <a:rPr lang="zh-CN" altLang="en-US" sz="2200" dirty="0"/>
              <a:t>，</a:t>
            </a:r>
            <a:r>
              <a:rPr lang="zh-CN" altLang="en-US" sz="2200" dirty="0">
                <a:solidFill>
                  <a:srgbClr val="FF0000"/>
                </a:solidFill>
              </a:rPr>
              <a:t>系统</a:t>
            </a:r>
            <a:r>
              <a:rPr lang="zh-CN" altLang="en-US" sz="2200" dirty="0"/>
              <a:t>提示</a:t>
            </a:r>
            <a:r>
              <a:rPr lang="zh-CN" altLang="en-US" sz="2200" dirty="0">
                <a:solidFill>
                  <a:srgbClr val="FF0000"/>
                </a:solidFill>
              </a:rPr>
              <a:t>用户</a:t>
            </a:r>
            <a:r>
              <a:rPr lang="zh-CN" altLang="en-US" sz="2200" dirty="0"/>
              <a:t>输入</a:t>
            </a:r>
            <a:r>
              <a:rPr lang="zh-CN" altLang="en-US" sz="2200" dirty="0">
                <a:solidFill>
                  <a:srgbClr val="FF0000"/>
                </a:solidFill>
              </a:rPr>
              <a:t>密码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/>
              <a:t>用户输入正确的密码，系统验证成功后，提示用户选择</a:t>
            </a:r>
            <a:r>
              <a:rPr lang="zh-CN" altLang="en-US" sz="2200" dirty="0">
                <a:solidFill>
                  <a:srgbClr val="FF0000"/>
                </a:solidFill>
              </a:rPr>
              <a:t>业务类型</a:t>
            </a:r>
            <a:r>
              <a:rPr lang="zh-CN" altLang="en-US" sz="2200" dirty="0"/>
              <a:t>，用户选择“取款” 。</a:t>
            </a:r>
            <a:endParaRPr lang="en-US" altLang="zh-CN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/>
              <a:t>系统提示用户输入</a:t>
            </a:r>
            <a:r>
              <a:rPr lang="zh-CN" altLang="en-US" sz="2200" dirty="0">
                <a:solidFill>
                  <a:srgbClr val="FF0000"/>
                </a:solidFill>
              </a:rPr>
              <a:t>取款金额</a:t>
            </a:r>
            <a:r>
              <a:rPr lang="zh-CN" altLang="en-US" sz="2200" dirty="0"/>
              <a:t>，用户输入取款金额后，系统变更</a:t>
            </a:r>
            <a:r>
              <a:rPr lang="zh-CN" altLang="en-US" sz="2200" dirty="0">
                <a:solidFill>
                  <a:srgbClr val="FF0000"/>
                </a:solidFill>
              </a:rPr>
              <a:t>用户账户金额</a:t>
            </a:r>
            <a:r>
              <a:rPr lang="zh-CN" altLang="en-US" sz="2200" dirty="0"/>
              <a:t>，然后给用户输出相应的</a:t>
            </a:r>
            <a:r>
              <a:rPr lang="zh-CN" altLang="en-US" sz="2200" dirty="0">
                <a:solidFill>
                  <a:srgbClr val="FF0000"/>
                </a:solidFill>
              </a:rPr>
              <a:t>钱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/>
              <a:t>用户如果选择“打印</a:t>
            </a:r>
            <a:r>
              <a:rPr lang="zh-CN" altLang="en-US" sz="2200" dirty="0">
                <a:solidFill>
                  <a:srgbClr val="FF0000"/>
                </a:solidFill>
              </a:rPr>
              <a:t>凭条</a:t>
            </a:r>
            <a:r>
              <a:rPr lang="zh-CN" altLang="en-US" sz="2200" dirty="0"/>
              <a:t>”，系统会为用户打印出</a:t>
            </a:r>
            <a:r>
              <a:rPr lang="zh-CN" altLang="en-US" sz="2200" dirty="0">
                <a:solidFill>
                  <a:srgbClr val="FF0000"/>
                </a:solidFill>
              </a:rPr>
              <a:t>凭证单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/>
              <a:t>用户选择“退卡”，系统退出用户的</a:t>
            </a:r>
            <a:r>
              <a:rPr lang="zh-CN" altLang="en-US" sz="2200" dirty="0">
                <a:solidFill>
                  <a:srgbClr val="FF0000"/>
                </a:solidFill>
              </a:rPr>
              <a:t>银行卡</a:t>
            </a:r>
            <a:r>
              <a:rPr lang="zh-CN" altLang="en-US" sz="2200" dirty="0"/>
              <a:t>。</a:t>
            </a:r>
            <a:endParaRPr lang="en-US" altLang="zh-CN" sz="22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第一步：提取名词或名词短语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15494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172401"/>
          <a:ext cx="8229600" cy="4809078"/>
        </p:xfrm>
        <a:graphic>
          <a:graphicData uri="http://schemas.openxmlformats.org/drawingml/2006/table">
            <a:tbl>
              <a:tblPr firstRow="1" bandRow="1"/>
              <a:tblGrid>
                <a:gridCol w="247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28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89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800"/>
                        </a:lnSpc>
                      </a:pPr>
                      <a:r>
                        <a:rPr lang="zh-CN" altLang="en-US" sz="26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6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13">
                <a:tc rowSpan="5">
                  <a:txBody>
                    <a:bodyPr/>
                    <a:lstStyle/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br>
                        <a:rPr lang="en-US" altLang="zh-CN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</a:b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zh-CN" altLang="en-US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ts val="2300"/>
                        </a:lnSpc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银行卡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2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445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14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凭证单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5947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2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ts val="23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  <a:endParaRPr lang="en-US" altLang="zh-CN" sz="2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3489246" y="6079102"/>
            <a:ext cx="48013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选择无歧义、符合业务习惯的术语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第二步：排除重复、相似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445342" y="1357298"/>
          <a:ext cx="8937523" cy="4561840"/>
        </p:xfrm>
        <a:graphic>
          <a:graphicData uri="http://schemas.openxmlformats.org/drawingml/2006/table">
            <a:tbl>
              <a:tblPr firstRow="1" bandRow="1"/>
              <a:tblGrid>
                <a:gridCol w="22122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16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90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</a:pPr>
                      <a:r>
                        <a:rPr lang="zh-CN" altLang="en-US" sz="2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排除前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</a:pPr>
                      <a:r>
                        <a:rPr lang="zh-CN" altLang="en-US" sz="2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系统外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ts val="2800"/>
                        </a:lnSpc>
                      </a:pPr>
                      <a:r>
                        <a:rPr lang="zh-CN" altLang="en-US" sz="26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排除后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银行客户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业务执行者（也是系统执行者）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自助银行系统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系统本身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凭条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密码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业务类型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  <a:endParaRPr lang="en-US" altLang="zh-CN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用户账户金额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7774540" y="1759669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05101" y="2689838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第三步：排除系统范围外和系统本身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6900347" y="61928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 l="2749" t="8696" r="4407" b="5797"/>
          <a:stretch>
            <a:fillRect/>
          </a:stretch>
        </p:blipFill>
        <p:spPr bwMode="auto">
          <a:xfrm>
            <a:off x="1231454" y="1204063"/>
            <a:ext cx="8721139" cy="525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第四步：画出第一版域模型图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明确我们为谁服务（选定愿景要改进的组织）。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要改进的组织是什么现状（业务用例图、现状业务序列图）。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/>
              <a:t>我们如何改进（改进业务序列图）。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回顾：业务建模的步骤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562673" y="637224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3717" t="8528" r="3369" b="6190"/>
          <a:stretch>
            <a:fillRect/>
          </a:stretch>
        </p:blipFill>
        <p:spPr bwMode="auto">
          <a:xfrm>
            <a:off x="1319349" y="1191663"/>
            <a:ext cx="8791302" cy="5274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第五步：整理第一版域模型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383411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1669" y="1395572"/>
            <a:ext cx="8686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泛化</a:t>
            </a:r>
            <a:r>
              <a:rPr lang="en-US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G</a:t>
            </a:r>
            <a:r>
              <a:rPr lang="en-US" sz="2400" dirty="0">
                <a:solidFill>
                  <a:srgbClr val="FF0000"/>
                </a:solidFill>
              </a:rPr>
              <a:t>eneralization</a:t>
            </a:r>
            <a:r>
              <a:rPr lang="en-US" sz="2400" dirty="0"/>
              <a:t>]</a:t>
            </a:r>
            <a:r>
              <a:rPr lang="zh-CN" altLang="en-US" sz="2400" dirty="0"/>
              <a:t>，一般元素和特殊元素的关系。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关联</a:t>
            </a:r>
            <a:r>
              <a:rPr lang="en-US" altLang="zh-CN" sz="2400" dirty="0"/>
              <a:t>[</a:t>
            </a:r>
            <a:r>
              <a:rPr lang="en-US" altLang="zh-CN" sz="2400" dirty="0">
                <a:solidFill>
                  <a:srgbClr val="FF0000"/>
                </a:solidFill>
              </a:rPr>
              <a:t>Association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，两个类之间存在着某种语义上的联系。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endParaRPr lang="zh-CN" altLang="en-US" sz="2000" dirty="0"/>
          </a:p>
        </p:txBody>
      </p:sp>
      <p:grpSp>
        <p:nvGrpSpPr>
          <p:cNvPr id="9" name="组合 8"/>
          <p:cNvGrpSpPr/>
          <p:nvPr/>
        </p:nvGrpSpPr>
        <p:grpSpPr>
          <a:xfrm>
            <a:off x="7040802" y="3070048"/>
            <a:ext cx="2789435" cy="2714644"/>
            <a:chOff x="5929322" y="3143248"/>
            <a:chExt cx="2789435" cy="2714644"/>
          </a:xfrm>
        </p:grpSpPr>
        <p:pic>
          <p:nvPicPr>
            <p:cNvPr id="117764" name="Picture 4" descr="http://p.blog.csdn.net/images/p_blog_csdn_net/night_cat/有序关联.bmp"/>
            <p:cNvPicPr>
              <a:picLocks noChangeAspect="1" noChangeArrowheads="1"/>
            </p:cNvPicPr>
            <p:nvPr/>
          </p:nvPicPr>
          <p:blipFill>
            <a:blip r:embed="rId3"/>
            <a:srcRect b="15304"/>
            <a:stretch>
              <a:fillRect/>
            </a:stretch>
          </p:blipFill>
          <p:spPr bwMode="auto">
            <a:xfrm>
              <a:off x="5929322" y="3143248"/>
              <a:ext cx="2789435" cy="2714644"/>
            </a:xfrm>
            <a:prstGeom prst="rect">
              <a:avLst/>
            </a:prstGeom>
            <a:noFill/>
          </p:spPr>
        </p:pic>
        <p:sp>
          <p:nvSpPr>
            <p:cNvPr id="8" name="矩形 7"/>
            <p:cNvSpPr/>
            <p:nvPr/>
          </p:nvSpPr>
          <p:spPr>
            <a:xfrm>
              <a:off x="7286644" y="4000504"/>
              <a:ext cx="857256" cy="4286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域模型之间的关系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741936" y="628041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706" y="3070048"/>
            <a:ext cx="5206633" cy="2714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示例：基于模型图进行域建模</a:t>
            </a:r>
          </a:p>
        </p:txBody>
      </p: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6786558" y="8239"/>
            <a:ext cx="5396782" cy="684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8683240" y="3238761"/>
            <a:ext cx="817806" cy="382895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8898153" y="1464455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0698360" y="1974243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8762999" y="2680928"/>
            <a:ext cx="774887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8763000" y="806853"/>
            <a:ext cx="774887" cy="385521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0607238" y="3443061"/>
            <a:ext cx="714380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651545" y="4485606"/>
            <a:ext cx="642942" cy="28575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8842110" y="5013067"/>
            <a:ext cx="500066" cy="357190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0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95923" y="1160769"/>
            <a:ext cx="9023908" cy="5456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630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中进行域建模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905139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mages.cnblogs.com/cnblogs_com/tsoukw/107571/r_oo1.gi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2320" y="4027745"/>
            <a:ext cx="3345341" cy="2225442"/>
          </a:xfrm>
          <a:prstGeom prst="rect">
            <a:avLst/>
          </a:prstGeom>
          <a:noFill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53412" y="2498307"/>
            <a:ext cx="3285176" cy="374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 descr="http://daizhj.cnblogs.com/images/cnblogs_com/daizhj/robustness_login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1070" y="3230709"/>
            <a:ext cx="3603048" cy="3002541"/>
          </a:xfrm>
          <a:prstGeom prst="rect">
            <a:avLst/>
          </a:prstGeom>
          <a:noFill/>
        </p:spPr>
      </p:pic>
      <p:sp>
        <p:nvSpPr>
          <p:cNvPr id="8" name="Freeform 24"/>
          <p:cNvSpPr/>
          <p:nvPr/>
        </p:nvSpPr>
        <p:spPr bwMode="gray">
          <a:xfrm rot="17585508" flipH="1">
            <a:off x="2334664" y="2445102"/>
            <a:ext cx="1576001" cy="2145495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9" name="Freeform 24"/>
          <p:cNvSpPr/>
          <p:nvPr/>
        </p:nvSpPr>
        <p:spPr bwMode="gray">
          <a:xfrm rot="17585508" flipH="1">
            <a:off x="4498255" y="-679809"/>
            <a:ext cx="2933179" cy="6165541"/>
          </a:xfrm>
          <a:custGeom>
            <a:avLst/>
            <a:gdLst/>
            <a:ahLst/>
            <a:cxnLst>
              <a:cxn ang="0">
                <a:pos x="12" y="2464"/>
              </a:cxn>
              <a:cxn ang="0">
                <a:pos x="56" y="2120"/>
              </a:cxn>
              <a:cxn ang="0">
                <a:pos x="124" y="1808"/>
              </a:cxn>
              <a:cxn ang="0">
                <a:pos x="212" y="1524"/>
              </a:cxn>
              <a:cxn ang="0">
                <a:pos x="316" y="1270"/>
              </a:cxn>
              <a:cxn ang="0">
                <a:pos x="430" y="1044"/>
              </a:cxn>
              <a:cxn ang="0">
                <a:pos x="550" y="846"/>
              </a:cxn>
              <a:cxn ang="0">
                <a:pos x="672" y="674"/>
              </a:cxn>
              <a:cxn ang="0">
                <a:pos x="792" y="528"/>
              </a:cxn>
              <a:cxn ang="0">
                <a:pos x="906" y="408"/>
              </a:cxn>
              <a:cxn ang="0">
                <a:pos x="1010" y="310"/>
              </a:cxn>
              <a:cxn ang="0">
                <a:pos x="1096" y="236"/>
              </a:cxn>
              <a:cxn ang="0">
                <a:pos x="1164" y="184"/>
              </a:cxn>
              <a:cxn ang="0">
                <a:pos x="1208" y="154"/>
              </a:cxn>
              <a:cxn ang="0">
                <a:pos x="1224" y="144"/>
              </a:cxn>
              <a:cxn ang="0">
                <a:pos x="1728" y="56"/>
              </a:cxn>
              <a:cxn ang="0">
                <a:pos x="1568" y="328"/>
              </a:cxn>
              <a:cxn ang="0">
                <a:pos x="1554" y="332"/>
              </a:cxn>
              <a:cxn ang="0">
                <a:pos x="1514" y="346"/>
              </a:cxn>
              <a:cxn ang="0">
                <a:pos x="1452" y="370"/>
              </a:cxn>
              <a:cxn ang="0">
                <a:pos x="1370" y="410"/>
              </a:cxn>
              <a:cxn ang="0">
                <a:pos x="1270" y="466"/>
              </a:cxn>
              <a:cxn ang="0">
                <a:pos x="1158" y="540"/>
              </a:cxn>
              <a:cxn ang="0">
                <a:pos x="1034" y="636"/>
              </a:cxn>
              <a:cxn ang="0">
                <a:pos x="904" y="756"/>
              </a:cxn>
              <a:cxn ang="0">
                <a:pos x="770" y="900"/>
              </a:cxn>
              <a:cxn ang="0">
                <a:pos x="632" y="1076"/>
              </a:cxn>
              <a:cxn ang="0">
                <a:pos x="498" y="1280"/>
              </a:cxn>
              <a:cxn ang="0">
                <a:pos x="370" y="1518"/>
              </a:cxn>
              <a:cxn ang="0">
                <a:pos x="248" y="1792"/>
              </a:cxn>
              <a:cxn ang="0">
                <a:pos x="138" y="2104"/>
              </a:cxn>
              <a:cxn ang="0">
                <a:pos x="42" y="2456"/>
              </a:cxn>
            </a:cxnLst>
            <a:rect l="0" t="0" r="r" b="b"/>
            <a:pathLst>
              <a:path w="1824" h="2648">
                <a:moveTo>
                  <a:pt x="0" y="2648"/>
                </a:moveTo>
                <a:lnTo>
                  <a:pt x="12" y="2464"/>
                </a:lnTo>
                <a:lnTo>
                  <a:pt x="32" y="2288"/>
                </a:lnTo>
                <a:lnTo>
                  <a:pt x="56" y="2120"/>
                </a:lnTo>
                <a:lnTo>
                  <a:pt x="88" y="1960"/>
                </a:lnTo>
                <a:lnTo>
                  <a:pt x="124" y="1808"/>
                </a:lnTo>
                <a:lnTo>
                  <a:pt x="166" y="1662"/>
                </a:lnTo>
                <a:lnTo>
                  <a:pt x="212" y="1524"/>
                </a:lnTo>
                <a:lnTo>
                  <a:pt x="262" y="1394"/>
                </a:lnTo>
                <a:lnTo>
                  <a:pt x="316" y="1270"/>
                </a:lnTo>
                <a:lnTo>
                  <a:pt x="372" y="1154"/>
                </a:lnTo>
                <a:lnTo>
                  <a:pt x="430" y="1044"/>
                </a:lnTo>
                <a:lnTo>
                  <a:pt x="490" y="942"/>
                </a:lnTo>
                <a:lnTo>
                  <a:pt x="550" y="846"/>
                </a:lnTo>
                <a:lnTo>
                  <a:pt x="612" y="758"/>
                </a:lnTo>
                <a:lnTo>
                  <a:pt x="672" y="674"/>
                </a:lnTo>
                <a:lnTo>
                  <a:pt x="734" y="598"/>
                </a:lnTo>
                <a:lnTo>
                  <a:pt x="792" y="528"/>
                </a:lnTo>
                <a:lnTo>
                  <a:pt x="850" y="464"/>
                </a:lnTo>
                <a:lnTo>
                  <a:pt x="906" y="408"/>
                </a:lnTo>
                <a:lnTo>
                  <a:pt x="960" y="356"/>
                </a:lnTo>
                <a:lnTo>
                  <a:pt x="1010" y="310"/>
                </a:lnTo>
                <a:lnTo>
                  <a:pt x="1056" y="270"/>
                </a:lnTo>
                <a:lnTo>
                  <a:pt x="1096" y="236"/>
                </a:lnTo>
                <a:lnTo>
                  <a:pt x="1134" y="208"/>
                </a:lnTo>
                <a:lnTo>
                  <a:pt x="1164" y="184"/>
                </a:lnTo>
                <a:lnTo>
                  <a:pt x="1190" y="166"/>
                </a:lnTo>
                <a:lnTo>
                  <a:pt x="1208" y="154"/>
                </a:lnTo>
                <a:lnTo>
                  <a:pt x="1220" y="146"/>
                </a:lnTo>
                <a:lnTo>
                  <a:pt x="1224" y="144"/>
                </a:lnTo>
                <a:lnTo>
                  <a:pt x="848" y="0"/>
                </a:lnTo>
                <a:lnTo>
                  <a:pt x="1728" y="56"/>
                </a:lnTo>
                <a:lnTo>
                  <a:pt x="1824" y="480"/>
                </a:lnTo>
                <a:lnTo>
                  <a:pt x="1568" y="328"/>
                </a:lnTo>
                <a:lnTo>
                  <a:pt x="1564" y="328"/>
                </a:lnTo>
                <a:lnTo>
                  <a:pt x="1554" y="332"/>
                </a:lnTo>
                <a:lnTo>
                  <a:pt x="1538" y="338"/>
                </a:lnTo>
                <a:lnTo>
                  <a:pt x="1514" y="346"/>
                </a:lnTo>
                <a:lnTo>
                  <a:pt x="1486" y="356"/>
                </a:lnTo>
                <a:lnTo>
                  <a:pt x="1452" y="370"/>
                </a:lnTo>
                <a:lnTo>
                  <a:pt x="1412" y="388"/>
                </a:lnTo>
                <a:lnTo>
                  <a:pt x="1370" y="410"/>
                </a:lnTo>
                <a:lnTo>
                  <a:pt x="1322" y="436"/>
                </a:lnTo>
                <a:lnTo>
                  <a:pt x="1270" y="466"/>
                </a:lnTo>
                <a:lnTo>
                  <a:pt x="1216" y="500"/>
                </a:lnTo>
                <a:lnTo>
                  <a:pt x="1158" y="540"/>
                </a:lnTo>
                <a:lnTo>
                  <a:pt x="1098" y="584"/>
                </a:lnTo>
                <a:lnTo>
                  <a:pt x="1034" y="636"/>
                </a:lnTo>
                <a:lnTo>
                  <a:pt x="970" y="692"/>
                </a:lnTo>
                <a:lnTo>
                  <a:pt x="904" y="756"/>
                </a:lnTo>
                <a:lnTo>
                  <a:pt x="836" y="824"/>
                </a:lnTo>
                <a:lnTo>
                  <a:pt x="770" y="900"/>
                </a:lnTo>
                <a:lnTo>
                  <a:pt x="700" y="984"/>
                </a:lnTo>
                <a:lnTo>
                  <a:pt x="632" y="1076"/>
                </a:lnTo>
                <a:lnTo>
                  <a:pt x="566" y="1174"/>
                </a:lnTo>
                <a:lnTo>
                  <a:pt x="498" y="1280"/>
                </a:lnTo>
                <a:lnTo>
                  <a:pt x="434" y="1394"/>
                </a:lnTo>
                <a:lnTo>
                  <a:pt x="370" y="1518"/>
                </a:lnTo>
                <a:lnTo>
                  <a:pt x="308" y="1650"/>
                </a:lnTo>
                <a:lnTo>
                  <a:pt x="248" y="1792"/>
                </a:lnTo>
                <a:lnTo>
                  <a:pt x="192" y="1944"/>
                </a:lnTo>
                <a:lnTo>
                  <a:pt x="138" y="2104"/>
                </a:lnTo>
                <a:lnTo>
                  <a:pt x="88" y="2274"/>
                </a:lnTo>
                <a:lnTo>
                  <a:pt x="42" y="2456"/>
                </a:lnTo>
                <a:lnTo>
                  <a:pt x="0" y="2648"/>
                </a:lnTo>
                <a:close/>
              </a:path>
            </a:pathLst>
          </a:custGeom>
          <a:gradFill rotWithShape="1">
            <a:gsLst>
              <a:gs pos="0">
                <a:srgbClr val="D11364"/>
              </a:gs>
              <a:gs pos="100000">
                <a:srgbClr val="D11364">
                  <a:gamma/>
                  <a:shade val="46275"/>
                  <a:invGamma/>
                </a:srgbClr>
              </a:gs>
            </a:gsLst>
            <a:lin ang="5400000" scaled="1"/>
          </a:gradFill>
          <a:ln w="0">
            <a:noFill/>
            <a:prstDash val="solid"/>
            <a:rou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高级话题：域模型的迭代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973042" y="632935"/>
            <a:ext cx="491490" cy="318085"/>
            <a:chOff x="3017520" y="601990"/>
            <a:chExt cx="491490" cy="414010"/>
          </a:xfrm>
        </p:grpSpPr>
        <p:sp>
          <p:nvSpPr>
            <p:cNvPr id="18" name="燕尾形 17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8"/>
          <p:cNvGrpSpPr/>
          <p:nvPr/>
        </p:nvGrpSpPr>
        <p:grpSpPr>
          <a:xfrm>
            <a:off x="2313609" y="2393626"/>
            <a:ext cx="7819741" cy="2357454"/>
            <a:chOff x="789610" y="2643182"/>
            <a:chExt cx="7564780" cy="3362620"/>
          </a:xfrm>
        </p:grpSpPr>
        <p:sp>
          <p:nvSpPr>
            <p:cNvPr id="5" name="剪去同侧角的矩形 4"/>
            <p:cNvSpPr/>
            <p:nvPr/>
          </p:nvSpPr>
          <p:spPr>
            <a:xfrm>
              <a:off x="478249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6" name="剪去同侧角的矩形 5"/>
            <p:cNvSpPr/>
            <p:nvPr/>
          </p:nvSpPr>
          <p:spPr>
            <a:xfrm>
              <a:off x="789610" y="2658421"/>
              <a:ext cx="3571900" cy="3347381"/>
            </a:xfrm>
            <a:prstGeom prst="snip2SameRect">
              <a:avLst>
                <a:gd name="adj1" fmla="val 8711"/>
                <a:gd name="adj2" fmla="val 0"/>
              </a:avLst>
            </a:prstGeom>
            <a:noFill/>
            <a:ln>
              <a:solidFill>
                <a:srgbClr val="0070C0"/>
              </a:solidFill>
            </a:ln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b="1"/>
            </a:p>
          </p:txBody>
        </p:sp>
        <p:sp>
          <p:nvSpPr>
            <p:cNvPr id="7" name="内容占位符 2"/>
            <p:cNvSpPr txBox="1"/>
            <p:nvPr/>
          </p:nvSpPr>
          <p:spPr>
            <a:xfrm>
              <a:off x="8010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分析模型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系统分析员、用户认识现实业务的工具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描述业务实体及相互之间的关系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>
                <a:spcBef>
                  <a:spcPct val="20000"/>
                </a:spcBef>
                <a:buFont typeface="Arial" panose="020B0604020202020204" pitchFamily="34" charset="0"/>
                <a:buChar char="•"/>
              </a:pPr>
              <a:endParaRPr lang="zh-CN" altLang="en-US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</p:txBody>
        </p:sp>
        <p:sp>
          <p:nvSpPr>
            <p:cNvPr id="8" name="内容占位符 2"/>
            <p:cNvSpPr txBox="1"/>
            <p:nvPr/>
          </p:nvSpPr>
          <p:spPr>
            <a:xfrm>
              <a:off x="4763426" y="2643182"/>
              <a:ext cx="3571900" cy="3357586"/>
            </a:xfrm>
            <a:prstGeom prst="rect">
              <a:avLst/>
            </a:prstGeom>
            <a:effectLst>
              <a:glow rad="63500">
                <a:schemeClr val="accent5">
                  <a:satMod val="175000"/>
                  <a:alpha val="40000"/>
                </a:schemeClr>
              </a:glow>
            </a:effectLst>
          </p:spPr>
          <p:txBody>
            <a:bodyPr/>
            <a:lstStyle/>
            <a:p>
              <a:pPr algn="ctr">
                <a:spcBef>
                  <a:spcPct val="20000"/>
                </a:spcBef>
                <a:buFont typeface="Arial" panose="020B0604020202020204" pitchFamily="34" charset="0"/>
                <a:buNone/>
              </a:pPr>
              <a:endParaRPr lang="en-US" altLang="zh-CN" sz="20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 indent="-342900"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系统设计、实现的一部分</a:t>
              </a:r>
              <a:endParaRPr lang="en-US" altLang="zh-CN" sz="2200" b="1" dirty="0">
                <a:latin typeface="华文宋体" panose="02010600040101010101" pitchFamily="2" charset="-122"/>
                <a:ea typeface="华文宋体" panose="02010600040101010101" pitchFamily="2" charset="-122"/>
              </a:endParaRPr>
            </a:p>
            <a:p>
              <a:pPr indent="-342900">
                <a:lnSpc>
                  <a:spcPts val="3000"/>
                </a:lnSpc>
                <a:spcBef>
                  <a:spcPts val="1000"/>
                </a:spcBef>
                <a:buFont typeface="Wingdings" panose="05000000000000000000" pitchFamily="2" charset="2"/>
                <a:buChar char="l"/>
              </a:pPr>
              <a:r>
                <a:rPr lang="zh-CN" altLang="en-US" sz="2200" b="1" dirty="0">
                  <a:latin typeface="华文宋体" panose="02010600040101010101" pitchFamily="2" charset="-122"/>
                  <a:ea typeface="华文宋体" panose="02010600040101010101" pitchFamily="2" charset="-122"/>
                </a:rPr>
                <a:t>描述的是对用户需求在数据结构上的实现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2313609" y="5108270"/>
            <a:ext cx="7819741" cy="769441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2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域模型设计期间不用考虑数据的存放问题，只考虑业务描述中涉及的实体以及实体之间的关系。 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4216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高级话题：域模型≠数据模型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695997" y="632755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515110" y="1862454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域模型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7538442" y="18624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数据模型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7973186">
            <a:off x="6178517" y="2664777"/>
            <a:ext cx="730250" cy="266700"/>
          </a:xfrm>
          <a:prstGeom prst="rightArrow">
            <a:avLst>
              <a:gd name="adj1" fmla="val 35167"/>
              <a:gd name="adj2" fmla="val 110880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gray">
          <a:xfrm rot="3465783">
            <a:off x="6179311" y="4656296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 rot="14369022">
            <a:off x="5057742" y="2736215"/>
            <a:ext cx="728662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6"/>
          <p:cNvSpPr>
            <a:spLocks noChangeArrowheads="1"/>
          </p:cNvSpPr>
          <p:nvPr/>
        </p:nvSpPr>
        <p:spPr bwMode="gray">
          <a:xfrm rot="7535209">
            <a:off x="5022817" y="4626928"/>
            <a:ext cx="728663" cy="265112"/>
          </a:xfrm>
          <a:prstGeom prst="rightArrow">
            <a:avLst>
              <a:gd name="adj1" fmla="val 35167"/>
              <a:gd name="adj2" fmla="val 111302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gray">
          <a:xfrm>
            <a:off x="6711917" y="3703002"/>
            <a:ext cx="728662" cy="266700"/>
          </a:xfrm>
          <a:prstGeom prst="rightArrow">
            <a:avLst>
              <a:gd name="adj1" fmla="val 35167"/>
              <a:gd name="adj2" fmla="val 110639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gray">
          <a:xfrm rot="10800000">
            <a:off x="4494179" y="3698240"/>
            <a:ext cx="795338" cy="265112"/>
          </a:xfrm>
          <a:prstGeom prst="rightArrow">
            <a:avLst>
              <a:gd name="adj1" fmla="val 35167"/>
              <a:gd name="adj2" fmla="val 121486"/>
            </a:avLst>
          </a:prstGeom>
          <a:gradFill rotWithShape="1">
            <a:gsLst>
              <a:gs pos="0">
                <a:srgbClr val="5F5F5F">
                  <a:gamma/>
                  <a:shade val="63529"/>
                  <a:invGamma/>
                  <a:alpha val="0"/>
                </a:srgbClr>
              </a:gs>
              <a:gs pos="100000">
                <a:srgbClr val="5F5F5F"/>
              </a:gs>
            </a:gsLst>
            <a:lin ang="0" scaled="1"/>
          </a:gradFill>
          <a:ln w="0" algn="ctr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gray">
          <a:xfrm>
            <a:off x="4260818" y="3539371"/>
            <a:ext cx="3444875" cy="519351"/>
          </a:xfrm>
          <a:prstGeom prst="ellipse">
            <a:avLst/>
          </a:prstGeom>
          <a:noFill/>
          <a:ln w="38100" algn="ctr">
            <a:solidFill>
              <a:srgbClr val="5F5F5F"/>
            </a:solidFill>
            <a:rou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11" name="Group 10"/>
          <p:cNvGrpSpPr/>
          <p:nvPr/>
        </p:nvGrpSpPr>
        <p:grpSpPr bwMode="auto">
          <a:xfrm>
            <a:off x="4946619" y="3068299"/>
            <a:ext cx="1860524" cy="1505632"/>
            <a:chOff x="2238" y="1929"/>
            <a:chExt cx="1273" cy="1031"/>
          </a:xfrm>
        </p:grpSpPr>
        <p:sp>
          <p:nvSpPr>
            <p:cNvPr id="12" name="Oval 11"/>
            <p:cNvSpPr>
              <a:spLocks noChangeArrowheads="1"/>
            </p:cNvSpPr>
            <p:nvPr/>
          </p:nvSpPr>
          <p:spPr bwMode="gray">
            <a:xfrm>
              <a:off x="2238" y="2272"/>
              <a:ext cx="178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tint val="42353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tint val="42353"/>
                    <a:invGamma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gray">
            <a:xfrm>
              <a:off x="2327" y="2272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54118"/>
                    <a:invGamma/>
                  </a:srgbClr>
                </a:gs>
                <a:gs pos="50000">
                  <a:srgbClr val="0099CC"/>
                </a:gs>
                <a:gs pos="100000">
                  <a:srgbClr val="0099CC">
                    <a:gamma/>
                    <a:shade val="54118"/>
                    <a:invGamma/>
                  </a:srgbClr>
                </a:gs>
              </a:gsLst>
              <a:lin ang="189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4" name="Oval 13"/>
            <p:cNvSpPr>
              <a:spLocks noChangeArrowheads="1"/>
            </p:cNvSpPr>
            <p:nvPr/>
          </p:nvSpPr>
          <p:spPr bwMode="gray">
            <a:xfrm>
              <a:off x="2328" y="2274"/>
              <a:ext cx="1183" cy="356"/>
            </a:xfrm>
            <a:prstGeom prst="ellipse">
              <a:avLst/>
            </a:prstGeom>
            <a:gradFill rotWithShape="1">
              <a:gsLst>
                <a:gs pos="0">
                  <a:srgbClr val="0099CC">
                    <a:gamma/>
                    <a:shade val="63529"/>
                    <a:invGamma/>
                  </a:srgbClr>
                </a:gs>
                <a:gs pos="100000">
                  <a:srgbClr val="0099CC">
                    <a:alpha val="0"/>
                  </a:srgbClr>
                </a:gs>
              </a:gsLst>
              <a:lin ang="2700000" scaled="1"/>
            </a:gra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5" name="Oval 14"/>
            <p:cNvSpPr>
              <a:spLocks noChangeArrowheads="1"/>
            </p:cNvSpPr>
            <p:nvPr/>
          </p:nvSpPr>
          <p:spPr bwMode="gray">
            <a:xfrm>
              <a:off x="2391" y="2272"/>
              <a:ext cx="1065" cy="356"/>
            </a:xfrm>
            <a:prstGeom prst="ellipse">
              <a:avLst/>
            </a:prstGeom>
            <a:solidFill>
              <a:srgbClr val="333333"/>
            </a:solidFill>
            <a:ln w="38100" algn="ctr">
              <a:noFill/>
              <a:rou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16" name="Group 15"/>
            <p:cNvGrpSpPr/>
            <p:nvPr/>
          </p:nvGrpSpPr>
          <p:grpSpPr bwMode="auto">
            <a:xfrm>
              <a:off x="2410" y="1929"/>
              <a:ext cx="1031" cy="1031"/>
              <a:chOff x="4166" y="1706"/>
              <a:chExt cx="1252" cy="1252"/>
            </a:xfrm>
          </p:grpSpPr>
          <p:sp>
            <p:nvSpPr>
              <p:cNvPr id="18" name="Oval 16"/>
              <p:cNvSpPr>
                <a:spLocks noChangeArrowheads="1"/>
              </p:cNvSpPr>
              <p:nvPr/>
            </p:nvSpPr>
            <p:spPr bwMode="gray">
              <a:xfrm>
                <a:off x="4166" y="1706"/>
                <a:ext cx="1252" cy="1252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46275"/>
                      <a:invGamma/>
                    </a:srgbClr>
                  </a:gs>
                  <a:gs pos="100000">
                    <a:srgbClr val="D6E1E2"/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19" name="Oval 17"/>
              <p:cNvSpPr>
                <a:spLocks noChangeArrowheads="1"/>
              </p:cNvSpPr>
              <p:nvPr/>
            </p:nvSpPr>
            <p:spPr bwMode="gray">
              <a:xfrm>
                <a:off x="4182" y="1713"/>
                <a:ext cx="1222" cy="122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alpha val="0"/>
                    </a:srgbClr>
                  </a:gs>
                  <a:gs pos="100000">
                    <a:srgbClr val="D6E1E2">
                      <a:gamma/>
                      <a:tint val="34902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0" name="Oval 18"/>
              <p:cNvSpPr>
                <a:spLocks noChangeArrowheads="1"/>
              </p:cNvSpPr>
              <p:nvPr/>
            </p:nvSpPr>
            <p:spPr bwMode="gray">
              <a:xfrm>
                <a:off x="4195" y="1725"/>
                <a:ext cx="1162" cy="1141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shade val="79216"/>
                      <a:invGamma/>
                    </a:srgbClr>
                  </a:gs>
                  <a:gs pos="100000">
                    <a:srgbClr val="D6E1E2">
                      <a:alpha val="4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  <p:sp>
            <p:nvSpPr>
              <p:cNvPr id="21" name="Oval 19"/>
              <p:cNvSpPr>
                <a:spLocks noChangeArrowheads="1"/>
              </p:cNvSpPr>
              <p:nvPr/>
            </p:nvSpPr>
            <p:spPr bwMode="gray">
              <a:xfrm>
                <a:off x="4263" y="1757"/>
                <a:ext cx="1033" cy="926"/>
              </a:xfrm>
              <a:prstGeom prst="ellipse">
                <a:avLst/>
              </a:prstGeom>
              <a:gradFill rotWithShape="1">
                <a:gsLst>
                  <a:gs pos="0">
                    <a:srgbClr val="D6E1E2">
                      <a:gamma/>
                      <a:tint val="0"/>
                      <a:invGamma/>
                    </a:srgbClr>
                  </a:gs>
                  <a:gs pos="100000">
                    <a:srgbClr val="D6E1E2">
                      <a:alpha val="38000"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vert="eaVert"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Text Box 20"/>
            <p:cNvSpPr txBox="1">
              <a:spLocks noChangeArrowheads="1"/>
            </p:cNvSpPr>
            <p:nvPr/>
          </p:nvSpPr>
          <p:spPr bwMode="gray">
            <a:xfrm>
              <a:off x="2438" y="2099"/>
              <a:ext cx="929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域建模的重要原则</a:t>
              </a:r>
              <a:endParaRPr lang="en-US" altLang="zh-CN" sz="2400" b="1" dirty="0">
                <a:solidFill>
                  <a:srgbClr val="08080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AutoShape 21"/>
          <p:cNvSpPr>
            <a:spLocks noChangeArrowheads="1"/>
          </p:cNvSpPr>
          <p:nvPr/>
        </p:nvSpPr>
        <p:spPr bwMode="gray">
          <a:xfrm>
            <a:off x="7453290" y="3316560"/>
            <a:ext cx="3245190" cy="975413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在用例分析前做域建模，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以避免命名混淆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1402080" y="1889760"/>
            <a:ext cx="3685824" cy="873429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54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不要花费太多的时间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纠缠在最初的域建模工作上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AutoShape 23"/>
          <p:cNvSpPr>
            <a:spLocks noChangeArrowheads="1"/>
          </p:cNvSpPr>
          <p:nvPr/>
        </p:nvSpPr>
        <p:spPr bwMode="gray">
          <a:xfrm>
            <a:off x="6861800" y="5132911"/>
            <a:ext cx="3836680" cy="945012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FFC000">
                  <a:tint val="66000"/>
                  <a:satMod val="160000"/>
                </a:srgbClr>
              </a:gs>
              <a:gs pos="50000">
                <a:srgbClr val="FFC000">
                  <a:tint val="44500"/>
                  <a:satMod val="160000"/>
                </a:srgbClr>
              </a:gs>
              <a:gs pos="100000">
                <a:srgbClr val="FFC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不要把与界面相关的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类加入域模型中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gray">
          <a:xfrm>
            <a:off x="1402080" y="5031752"/>
            <a:ext cx="3836665" cy="1046171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7030A0">
                  <a:tint val="66000"/>
                  <a:satMod val="160000"/>
                </a:srgbClr>
              </a:gs>
              <a:gs pos="50000">
                <a:srgbClr val="7030A0">
                  <a:tint val="44500"/>
                  <a:satMod val="160000"/>
                </a:srgbClr>
              </a:gs>
              <a:gs pos="100000">
                <a:srgbClr val="7030A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不要指望最终的类视图和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域模型图完全匹配，但它们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在很大程度上应该是类似的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AutoShape 25"/>
          <p:cNvSpPr>
            <a:spLocks noChangeArrowheads="1"/>
          </p:cNvSpPr>
          <p:nvPr/>
        </p:nvSpPr>
        <p:spPr bwMode="gray">
          <a:xfrm>
            <a:off x="1402081" y="3316560"/>
            <a:ext cx="3076198" cy="946827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不要把域模型错误地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认为是数据模型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AutoShape 26"/>
          <p:cNvSpPr>
            <a:spLocks noChangeArrowheads="1"/>
          </p:cNvSpPr>
          <p:nvPr/>
        </p:nvSpPr>
        <p:spPr bwMode="gray">
          <a:xfrm>
            <a:off x="6810348" y="1602727"/>
            <a:ext cx="3888132" cy="1143008"/>
          </a:xfrm>
          <a:prstGeom prst="roundRect">
            <a:avLst>
              <a:gd name="adj" fmla="val 16667"/>
            </a:avLst>
          </a:prstGeom>
          <a:gradFill flip="none" rotWithShape="1">
            <a:gsLst>
              <a:gs pos="0">
                <a:srgbClr val="C00000">
                  <a:tint val="66000"/>
                  <a:satMod val="160000"/>
                </a:srgbClr>
              </a:gs>
              <a:gs pos="50000">
                <a:srgbClr val="C00000">
                  <a:tint val="44500"/>
                  <a:satMod val="160000"/>
                </a:srgbClr>
              </a:gs>
              <a:gs pos="100000">
                <a:srgbClr val="C00000">
                  <a:tint val="23500"/>
                  <a:satMod val="160000"/>
                </a:srgbClr>
              </a:gs>
            </a:gsLst>
            <a:lin ang="2700000" scaled="1"/>
            <a:tileRect/>
          </a:gradFill>
          <a:ln w="28575">
            <a:solidFill>
              <a:srgbClr val="FEFEFE"/>
            </a:solidFill>
            <a:rou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几小时即可（包括１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２小时</a:t>
            </a:r>
            <a:endParaRPr lang="en-US" altLang="zh-CN" sz="2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小组讨论），将能够找到</a:t>
            </a:r>
            <a:r>
              <a:rPr lang="en-US" altLang="zh-CN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</a:p>
          <a:p>
            <a:pPr eaLnBrk="0" hangingPunct="0"/>
            <a:r>
              <a:rPr lang="zh-CN" altLang="en-US" sz="2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清晰无歧义的域</a:t>
            </a:r>
            <a:endParaRPr lang="en-US" altLang="zh-CN" sz="2200" b="1" dirty="0">
              <a:solidFill>
                <a:srgbClr val="FEFEF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4320" y="449590"/>
            <a:ext cx="56583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高级话题：域建模的重要原则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850255" y="619287"/>
            <a:ext cx="491490" cy="318085"/>
            <a:chOff x="3017520" y="601990"/>
            <a:chExt cx="491490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燕尾形 3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bldLvl="0" animBg="1"/>
      <p:bldP spid="8" grpId="0" bldLvl="0" animBg="1"/>
      <p:bldP spid="9" grpId="0" bldLvl="0" animBg="1"/>
      <p:bldP spid="10" grpId="0" bldLvl="0" animBg="1"/>
      <p:bldP spid="22" grpId="0" bldLvl="0" animBg="1"/>
      <p:bldP spid="23" grpId="0" bldLvl="0" animBg="1"/>
      <p:bldP spid="24" grpId="0" bldLvl="0" animBg="1"/>
      <p:bldP spid="25" grpId="0" bldLvl="0" animBg="1"/>
      <p:bldP spid="26" grpId="0" bldLvl="0" animBg="1"/>
      <p:bldP spid="27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bldLvl="0" animBg="1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70652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系统需求分析的目的是把视角从</a:t>
            </a:r>
            <a:r>
              <a:rPr lang="zh-CN" altLang="en-US" sz="2400" dirty="0">
                <a:solidFill>
                  <a:srgbClr val="FF0000"/>
                </a:solidFill>
              </a:rPr>
              <a:t>业务组织</a:t>
            </a:r>
            <a:r>
              <a:rPr lang="zh-CN" altLang="en-US" sz="2400" dirty="0"/>
              <a:t>转向</a:t>
            </a:r>
            <a:r>
              <a:rPr lang="zh-CN" altLang="en-US" sz="2400" dirty="0">
                <a:solidFill>
                  <a:srgbClr val="FF0000"/>
                </a:solidFill>
              </a:rPr>
              <a:t>新系统</a:t>
            </a:r>
            <a:r>
              <a:rPr lang="zh-CN" altLang="en-US" sz="2400" dirty="0"/>
              <a:t>，站在</a:t>
            </a:r>
            <a:r>
              <a:rPr lang="zh-CN" altLang="en-US" sz="2400" dirty="0">
                <a:solidFill>
                  <a:srgbClr val="FF0000"/>
                </a:solidFill>
              </a:rPr>
              <a:t>最终用户</a:t>
            </a:r>
            <a:r>
              <a:rPr lang="zh-CN" altLang="en-US" sz="2400" dirty="0"/>
              <a:t>及其它干系人的角度看问题。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系统用例是对</a:t>
            </a:r>
            <a:r>
              <a:rPr lang="zh-CN" altLang="en-US" sz="2400" dirty="0">
                <a:solidFill>
                  <a:srgbClr val="FF0000"/>
                </a:solidFill>
              </a:rPr>
              <a:t>（新）系统</a:t>
            </a:r>
            <a:r>
              <a:rPr lang="zh-CN" altLang="en-US" sz="2400" dirty="0"/>
              <a:t>为系统执行者提供的</a:t>
            </a:r>
            <a:r>
              <a:rPr lang="zh-CN" altLang="en-US" sz="2400" dirty="0">
                <a:solidFill>
                  <a:srgbClr val="FF0000"/>
                </a:solidFill>
              </a:rPr>
              <a:t>价值</a:t>
            </a:r>
            <a:r>
              <a:rPr lang="zh-CN" altLang="en-US" sz="2400" dirty="0"/>
              <a:t>的建模。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grpSp>
        <p:nvGrpSpPr>
          <p:cNvPr id="9" name="组合 8"/>
          <p:cNvGrpSpPr/>
          <p:nvPr/>
        </p:nvGrpSpPr>
        <p:grpSpPr>
          <a:xfrm>
            <a:off x="3605238" y="3429001"/>
            <a:ext cx="5991225" cy="2686051"/>
            <a:chOff x="2081237" y="3429000"/>
            <a:chExt cx="5991225" cy="2686051"/>
          </a:xfrm>
        </p:grpSpPr>
        <p:pic>
          <p:nvPicPr>
            <p:cNvPr id="4" name="Picture 2" descr="http://images.cnblogs.com/cnblogs_com/aaronzhu/杂话用例/3_1.JP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081237" y="3429000"/>
              <a:ext cx="5991225" cy="2686051"/>
            </a:xfrm>
            <a:prstGeom prst="rect">
              <a:avLst/>
            </a:prstGeom>
            <a:noFill/>
          </p:spPr>
        </p:pic>
        <p:sp>
          <p:nvSpPr>
            <p:cNvPr id="7" name="矩形 6"/>
            <p:cNvSpPr/>
            <p:nvPr/>
          </p:nvSpPr>
          <p:spPr>
            <a:xfrm>
              <a:off x="2285984" y="4071942"/>
              <a:ext cx="857256" cy="15716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/>
            <a:srcRect l="15790" t="25000" r="21052" b="9999"/>
            <a:stretch>
              <a:fillRect/>
            </a:stretch>
          </p:blipFill>
          <p:spPr bwMode="auto">
            <a:xfrm>
              <a:off x="2285984" y="4205888"/>
              <a:ext cx="928694" cy="1509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10" name="线形标注 2(带边框和强调线) 9"/>
          <p:cNvSpPr/>
          <p:nvPr/>
        </p:nvSpPr>
        <p:spPr>
          <a:xfrm>
            <a:off x="1809720" y="5286388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80211"/>
              <a:gd name="adj6" fmla="val 1580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线形标注 2(带边框和强调线) 11"/>
          <p:cNvSpPr/>
          <p:nvPr/>
        </p:nvSpPr>
        <p:spPr>
          <a:xfrm>
            <a:off x="8953520" y="3357562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84564"/>
              <a:gd name="adj6" fmla="val -683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业务组织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线形标注 2(带边框和强调线) 12"/>
          <p:cNvSpPr/>
          <p:nvPr/>
        </p:nvSpPr>
        <p:spPr>
          <a:xfrm>
            <a:off x="9096396" y="5643578"/>
            <a:ext cx="1428760" cy="571504"/>
          </a:xfrm>
          <a:prstGeom prst="accentBorderCallout2">
            <a:avLst>
              <a:gd name="adj1" fmla="val 65639"/>
              <a:gd name="adj2" fmla="val -6872"/>
              <a:gd name="adj3" fmla="val 65639"/>
              <a:gd name="adj4" fmla="val -28756"/>
              <a:gd name="adj5" fmla="val -30062"/>
              <a:gd name="adj6" fmla="val -53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系统用例建模的意义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113006" y="619090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 descr="C:\Users\qile\Desktop\软件过程\更新图片资源\试讲图片\业务用例.png业务用例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3611880" y="3437255"/>
            <a:ext cx="6000115" cy="2694940"/>
          </a:xfrm>
          <a:prstGeom prst="rect">
            <a:avLst/>
          </a:prstGeom>
        </p:spPr>
      </p:pic>
      <p:pic>
        <p:nvPicPr>
          <p:cNvPr id="5" name="图片 4" descr="C:\Users\qile\Desktop\course-software-process\其他内容\图片素材\333.png333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3616643" y="3427095"/>
            <a:ext cx="6000750" cy="2694940"/>
          </a:xfrm>
          <a:prstGeom prst="rect">
            <a:avLst/>
          </a:prstGeom>
        </p:spPr>
      </p:pic>
      <p:pic>
        <p:nvPicPr>
          <p:cNvPr id="6" name="图片 5" descr="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4440" y="4236085"/>
            <a:ext cx="1060450" cy="1390015"/>
          </a:xfrm>
          <a:prstGeom prst="rect">
            <a:avLst/>
          </a:prstGeom>
        </p:spPr>
      </p:pic>
      <p:sp>
        <p:nvSpPr>
          <p:cNvPr id="11" name="线形标注 2(带边框和强调线) 10"/>
          <p:cNvSpPr/>
          <p:nvPr/>
        </p:nvSpPr>
        <p:spPr>
          <a:xfrm>
            <a:off x="1512868" y="3301365"/>
            <a:ext cx="1428760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89638"/>
              <a:gd name="adj6" fmla="val 1723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animBg="1"/>
      <p:bldP spid="12" grpId="0" bldLvl="0" animBg="1"/>
      <p:bldP spid="12" grpId="1" animBg="1"/>
      <p:bldP spid="13" grpId="0" bldLvl="0" animBg="1"/>
      <p:bldP spid="11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1003" y="1803222"/>
            <a:ext cx="5269533" cy="4389120"/>
          </a:xfrm>
        </p:spPr>
        <p:txBody>
          <a:bodyPr/>
          <a:lstStyle/>
          <a:p>
            <a:r>
              <a:rPr lang="zh-CN" altLang="en-US" dirty="0"/>
              <a:t>对银行进行</a:t>
            </a:r>
            <a:r>
              <a:rPr lang="zh-CN" altLang="en-US" dirty="0">
                <a:solidFill>
                  <a:srgbClr val="FF0000"/>
                </a:solidFill>
              </a:rPr>
              <a:t>业务建模</a:t>
            </a:r>
            <a:r>
              <a:rPr lang="zh-CN" altLang="en-US" dirty="0"/>
              <a:t>，研究对象是</a:t>
            </a:r>
            <a:r>
              <a:rPr lang="zh-CN" altLang="en-US" dirty="0">
                <a:solidFill>
                  <a:srgbClr val="FF0000"/>
                </a:solidFill>
              </a:rPr>
              <a:t>银行。</a:t>
            </a:r>
          </a:p>
          <a:p>
            <a:r>
              <a:rPr lang="zh-CN" altLang="en-US" dirty="0"/>
              <a:t>用于分析现有业务的利与弊。</a:t>
            </a: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对银行的软件系统进行</a:t>
            </a:r>
            <a:r>
              <a:rPr lang="zh-CN" altLang="en-US" dirty="0">
                <a:solidFill>
                  <a:srgbClr val="FF0000"/>
                </a:solidFill>
              </a:rPr>
              <a:t>系统建模</a:t>
            </a:r>
            <a:r>
              <a:rPr lang="zh-CN" altLang="en-US" dirty="0"/>
              <a:t>，研究对象是银行的</a:t>
            </a:r>
            <a:r>
              <a:rPr lang="zh-CN" altLang="en-US" dirty="0">
                <a:solidFill>
                  <a:srgbClr val="FF0000"/>
                </a:solidFill>
              </a:rPr>
              <a:t>软件系统。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用于分析新系统所带来的价值。</a:t>
            </a:r>
          </a:p>
        </p:txBody>
      </p:sp>
      <p:pic>
        <p:nvPicPr>
          <p:cNvPr id="151554" name="Picture 2" descr="http://images.cnblogs.com/cnblogs_com/aaronzhu/杂话用例/3_2.JPG"/>
          <p:cNvPicPr>
            <a:picLocks noChangeAspect="1" noChangeArrowheads="1"/>
          </p:cNvPicPr>
          <p:nvPr/>
        </p:nvPicPr>
        <p:blipFill>
          <a:blip r:embed="rId3"/>
          <a:srcRect l="11764" r="16693"/>
          <a:stretch>
            <a:fillRect/>
          </a:stretch>
        </p:blipFill>
        <p:spPr bwMode="auto">
          <a:xfrm>
            <a:off x="6096000" y="1140460"/>
            <a:ext cx="4429760" cy="2540000"/>
          </a:xfrm>
          <a:prstGeom prst="rect">
            <a:avLst/>
          </a:prstGeom>
          <a:noFill/>
        </p:spPr>
      </p:pic>
      <p:pic>
        <p:nvPicPr>
          <p:cNvPr id="151556" name="Picture 4" descr="C:\Users\qile\Desktop\course-software-process\其他内容\图片素材\66.png6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4746" y="3841027"/>
            <a:ext cx="4431665" cy="2686051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0030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业务用例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232903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5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1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7" descr="ma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" y="1785926"/>
            <a:ext cx="9041372" cy="3214710"/>
          </a:xfrm>
        </p:spPr>
      </p:pic>
      <p:pic>
        <p:nvPicPr>
          <p:cNvPr id="9" name="内容占位符 14" descr="map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406" y="1476103"/>
            <a:ext cx="11834169" cy="4057681"/>
          </a:xfrm>
          <a:prstGeom prst="rect">
            <a:avLst/>
          </a:prstGeom>
        </p:spPr>
      </p:pic>
      <p:sp>
        <p:nvSpPr>
          <p:cNvPr id="10" name="椭圆 9"/>
          <p:cNvSpPr/>
          <p:nvPr/>
        </p:nvSpPr>
        <p:spPr>
          <a:xfrm>
            <a:off x="4479235" y="1476103"/>
            <a:ext cx="1275106" cy="4057681"/>
          </a:xfrm>
          <a:prstGeom prst="ellipse">
            <a:avLst/>
          </a:prstGeom>
          <a:noFill/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74320" y="449590"/>
            <a:ext cx="4653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系统用例图包括哪几部分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4936574" y="646137"/>
            <a:ext cx="491490" cy="318085"/>
            <a:chOff x="3017520" y="601990"/>
            <a:chExt cx="491490" cy="414010"/>
          </a:xfrm>
        </p:grpSpPr>
        <p:sp>
          <p:nvSpPr>
            <p:cNvPr id="30" name="燕尾形 2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2" name="燕尾形 3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 l="12890" t="7500" r="18554" b="12812"/>
          <a:stretch>
            <a:fillRect/>
          </a:stretch>
        </p:blipFill>
        <p:spPr bwMode="auto">
          <a:xfrm>
            <a:off x="2738414" y="1285861"/>
            <a:ext cx="7715304" cy="560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线形标注 2(带边框和强调线) 4"/>
          <p:cNvSpPr/>
          <p:nvPr/>
        </p:nvSpPr>
        <p:spPr>
          <a:xfrm>
            <a:off x="1524000" y="5500702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-118419"/>
              <a:gd name="adj6" fmla="val 1062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系统主执行者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线形标注 2(带边框和强调线) 5"/>
          <p:cNvSpPr/>
          <p:nvPr/>
        </p:nvSpPr>
        <p:spPr>
          <a:xfrm>
            <a:off x="7381884" y="2857496"/>
            <a:ext cx="1571604" cy="571504"/>
          </a:xfrm>
          <a:prstGeom prst="accentBorderCallout2">
            <a:avLst>
              <a:gd name="adj1" fmla="val 44147"/>
              <a:gd name="adj2" fmla="val 106799"/>
              <a:gd name="adj3" fmla="val 44147"/>
              <a:gd name="adj4" fmla="val 122168"/>
              <a:gd name="adj5" fmla="val 168146"/>
              <a:gd name="adj6" fmla="val 1575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系统辅执行者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线形标注 2(带边框和强调线) 6"/>
          <p:cNvSpPr/>
          <p:nvPr/>
        </p:nvSpPr>
        <p:spPr>
          <a:xfrm>
            <a:off x="7596198" y="642918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5"/>
              <a:gd name="adj5" fmla="val 127550"/>
              <a:gd name="adj6" fmla="val -825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系统边界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线形标注 2(带边框和强调线) 8"/>
          <p:cNvSpPr/>
          <p:nvPr/>
        </p:nvSpPr>
        <p:spPr>
          <a:xfrm>
            <a:off x="7596198" y="1643050"/>
            <a:ext cx="1214446" cy="571504"/>
          </a:xfrm>
          <a:prstGeom prst="accentBorderCallout2">
            <a:avLst>
              <a:gd name="adj1" fmla="val 48924"/>
              <a:gd name="adj2" fmla="val -10075"/>
              <a:gd name="adj3" fmla="val 48924"/>
              <a:gd name="adj4" fmla="val -50894"/>
              <a:gd name="adj5" fmla="val 258892"/>
              <a:gd name="adj6" fmla="val -1511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系统用例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线形标注 2(带边框和强调线) 10"/>
          <p:cNvSpPr/>
          <p:nvPr/>
        </p:nvSpPr>
        <p:spPr>
          <a:xfrm>
            <a:off x="8667768" y="5000636"/>
            <a:ext cx="1214414" cy="571504"/>
          </a:xfrm>
          <a:prstGeom prst="accentBorderCallout2">
            <a:avLst>
              <a:gd name="adj1" fmla="val 56087"/>
              <a:gd name="adj2" fmla="val -7830"/>
              <a:gd name="adj3" fmla="val 53699"/>
              <a:gd name="adj4" fmla="val -50899"/>
              <a:gd name="adj5" fmla="val -44390"/>
              <a:gd name="adj6" fmla="val -15378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用例关系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  <p:bldP spid="9" grpId="0" bldLvl="0" animBg="1"/>
      <p:bldP spid="11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964222"/>
            <a:ext cx="10972800" cy="4389120"/>
          </a:xfrm>
        </p:spPr>
        <p:txBody>
          <a:bodyPr/>
          <a:lstStyle/>
          <a:p>
            <a:pPr marL="0" indent="0" algn="ctr">
              <a:lnSpc>
                <a:spcPct val="150000"/>
              </a:lnSpc>
              <a:buNone/>
            </a:pPr>
            <a:endParaRPr lang="en-US" altLang="zh-CN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绘制系统用例图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67120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8"/>
            <a:ext cx="10972800" cy="4389120"/>
          </a:xfrm>
        </p:spPr>
        <p:txBody>
          <a:bodyPr/>
          <a:lstStyle/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</a:rPr>
              <a:t>确定系统边界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>
                <a:solidFill>
                  <a:schemeClr val="tx1"/>
                </a:solidFill>
              </a:rPr>
              <a:t>识别系统执行者</a:t>
            </a:r>
            <a:endParaRPr lang="en-US" altLang="zh-CN" sz="2800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识别系统用例</a:t>
            </a:r>
            <a:endParaRPr lang="en-US" altLang="zh-CN" sz="2800" dirty="0"/>
          </a:p>
          <a:p>
            <a:pPr marL="51435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dirty="0"/>
              <a:t>确定用例间的关系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绘制系统用例图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0263" y="1327116"/>
            <a:ext cx="6853648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系统边界，即系统包含的功能与不包含的功能之间的界限。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通俗来说就是分割出系统内和系统外。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系统内，需要我们投入大量的精力进行</a:t>
            </a:r>
            <a:r>
              <a:rPr lang="zh-CN" altLang="en-US" dirty="0">
                <a:solidFill>
                  <a:srgbClr val="FF0000"/>
                </a:solidFill>
              </a:rPr>
              <a:t>建设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系统外，需要我们考虑与它们的</a:t>
            </a:r>
            <a:r>
              <a:rPr lang="zh-CN" altLang="en-US" dirty="0">
                <a:solidFill>
                  <a:srgbClr val="FF0000"/>
                </a:solidFill>
              </a:rPr>
              <a:t>接口</a:t>
            </a:r>
            <a:r>
              <a:rPr lang="zh-CN" altLang="en-US" dirty="0"/>
              <a:t>。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395210" y="994410"/>
            <a:ext cx="4301490" cy="5563235"/>
            <a:chOff x="4643438" y="1285860"/>
            <a:chExt cx="4357685" cy="5572164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>
            <a:blip r:embed="rId2"/>
            <a:srcRect l="2929" t="2812" r="51367" b="4375"/>
            <a:stretch>
              <a:fillRect/>
            </a:stretch>
          </p:blipFill>
          <p:spPr bwMode="auto">
            <a:xfrm>
              <a:off x="4643438" y="1327116"/>
              <a:ext cx="4357685" cy="55309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椭圆 7"/>
            <p:cNvSpPr/>
            <p:nvPr/>
          </p:nvSpPr>
          <p:spPr>
            <a:xfrm>
              <a:off x="6286512" y="1285860"/>
              <a:ext cx="1643074" cy="557214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786710" y="5309258"/>
              <a:ext cx="1142976" cy="1478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在改进业务序列图中，系统的边界很直观。</a:t>
              </a: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第一步：确定系统边界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441911" y="646137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373776"/>
            <a:ext cx="10999304" cy="441742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执行者</a:t>
            </a:r>
            <a:r>
              <a:rPr lang="en-US" altLang="zh-CN" dirty="0"/>
              <a:t>[actor]</a:t>
            </a:r>
            <a:r>
              <a:rPr lang="zh-CN" altLang="en-US" dirty="0"/>
              <a:t>是在</a:t>
            </a:r>
            <a:r>
              <a:rPr lang="zh-CN" altLang="en-US" dirty="0">
                <a:solidFill>
                  <a:srgbClr val="FF0000"/>
                </a:solidFill>
              </a:rPr>
              <a:t>系统之外</a:t>
            </a:r>
            <a:r>
              <a:rPr lang="zh-CN" altLang="en-US" dirty="0"/>
              <a:t>，透过</a:t>
            </a:r>
            <a:r>
              <a:rPr lang="zh-CN" altLang="en-US" dirty="0">
                <a:solidFill>
                  <a:srgbClr val="FF0000"/>
                </a:solidFill>
              </a:rPr>
              <a:t>系统边界</a:t>
            </a:r>
            <a:r>
              <a:rPr lang="zh-CN" altLang="en-US" dirty="0"/>
              <a:t>，与系统进行</a:t>
            </a:r>
            <a:r>
              <a:rPr lang="zh-CN" altLang="en-US" dirty="0">
                <a:solidFill>
                  <a:srgbClr val="FF0000"/>
                </a:solidFill>
              </a:rPr>
              <a:t>有意义交互</a:t>
            </a:r>
            <a:r>
              <a:rPr lang="zh-CN" altLang="en-US" dirty="0"/>
              <a:t>的</a:t>
            </a:r>
            <a:r>
              <a:rPr lang="zh-CN" altLang="en-US" dirty="0">
                <a:solidFill>
                  <a:srgbClr val="FF0000"/>
                </a:solidFill>
              </a:rPr>
              <a:t>任何事物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>
              <a:lnSpc>
                <a:spcPct val="110000"/>
              </a:lnSpc>
              <a:spcBef>
                <a:spcPts val="18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人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系统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硬件设备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时间</a:t>
            </a:r>
            <a:endParaRPr lang="en-US" altLang="zh-CN" dirty="0"/>
          </a:p>
          <a:p>
            <a:pPr lvl="1">
              <a:lnSpc>
                <a:spcPct val="11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dirty="0"/>
              <a:t>……</a:t>
            </a:r>
          </a:p>
        </p:txBody>
      </p:sp>
      <p:pic>
        <p:nvPicPr>
          <p:cNvPr id="4" name="Picture 3" descr="C:\Users\qile\Desktop\软件工程\参考图片\第四节\6.png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71850" y="2158365"/>
            <a:ext cx="6906260" cy="3820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第二步：识别系统执行者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8991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 l="14062" t="33915" r="26172" b="37984"/>
          <a:stretch>
            <a:fillRect/>
          </a:stretch>
        </p:blipFill>
        <p:spPr bwMode="auto">
          <a:xfrm>
            <a:off x="2452662" y="3756664"/>
            <a:ext cx="7286676" cy="20717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圆角矩形标注 4"/>
          <p:cNvSpPr/>
          <p:nvPr/>
        </p:nvSpPr>
        <p:spPr>
          <a:xfrm>
            <a:off x="1560786" y="1702676"/>
            <a:ext cx="3395748" cy="1696798"/>
          </a:xfrm>
          <a:prstGeom prst="wedgeRoundRectCallout">
            <a:avLst>
              <a:gd name="adj1" fmla="val -6970"/>
              <a:gd name="adj2" fmla="val 893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主执行者：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用例发起者；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用例为其实现有价值的目标；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6873765" y="1702676"/>
            <a:ext cx="4146065" cy="1696798"/>
          </a:xfrm>
          <a:prstGeom prst="wedgeRoundRectCallout">
            <a:avLst>
              <a:gd name="adj1" fmla="val 5300"/>
              <a:gd name="adj2" fmla="val 9574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辅执行者：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用例支持者；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用例的完成需要与其交互，得到其支持；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4363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主执行者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辅执行者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4611729" y="646137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0229" y="1277983"/>
            <a:ext cx="8401080" cy="4389120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谁使用该系统？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谁改变系统的数据？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谁从系统获取信息？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谁负责维护、管理并保持系统正常运行？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系统需要应付哪些硬件设备？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系统需要和哪些外部系统交互？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谁对系统运行产生的结果感兴趣？</a:t>
            </a:r>
            <a:endParaRPr lang="en-US" altLang="zh-CN" dirty="0"/>
          </a:p>
          <a:p>
            <a:pPr eaLnBrk="1" hangingPunct="1">
              <a:lnSpc>
                <a:spcPct val="120000"/>
              </a:lnSpc>
            </a:pPr>
            <a:r>
              <a:rPr lang="zh-CN" altLang="en-US" dirty="0"/>
              <a:t>有没有自动发生的事件？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5630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72791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61851" y="1262743"/>
            <a:ext cx="10872652" cy="438912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系统管理员负责维护系统正常运行；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41679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3694172" y="646612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8829" y="1430219"/>
            <a:ext cx="8272490" cy="4102097"/>
          </a:xfrm>
        </p:spPr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谁使用该系统？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谁改变系统的数据？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谁从系统获取信息？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谁负责维护、管理并保持系统正常运行？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系统需要应付哪些硬件设备？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系统需要和哪些外部系统交互？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谁对系统运行产生的结果感兴趣？</a:t>
            </a:r>
            <a:endParaRPr lang="en-US" altLang="zh-CN" sz="2400" dirty="0"/>
          </a:p>
          <a:p>
            <a:pPr eaLnBrk="1" hangingPunct="1">
              <a:lnSpc>
                <a:spcPct val="120000"/>
              </a:lnSpc>
            </a:pPr>
            <a:r>
              <a:rPr lang="zh-CN" altLang="en-US" sz="2400" dirty="0"/>
              <a:t>有没有自动发生的事件？</a:t>
            </a: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4234022" y="1493299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4234021" y="2096210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</a:p>
        </p:txBody>
      </p:sp>
      <p:sp>
        <p:nvSpPr>
          <p:cNvPr id="161798" name="Text Box 6"/>
          <p:cNvSpPr txBox="1">
            <a:spLocks noChangeArrowheads="1"/>
          </p:cNvSpPr>
          <p:nvPr/>
        </p:nvSpPr>
        <p:spPr bwMode="auto">
          <a:xfrm>
            <a:off x="4188818" y="2687792"/>
            <a:ext cx="2723823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</a:t>
            </a:r>
          </a:p>
        </p:txBody>
      </p:sp>
      <p:sp>
        <p:nvSpPr>
          <p:cNvPr id="161800" name="Text Box 8"/>
          <p:cNvSpPr txBox="1">
            <a:spLocks noChangeArrowheads="1"/>
          </p:cNvSpPr>
          <p:nvPr/>
        </p:nvSpPr>
        <p:spPr bwMode="auto">
          <a:xfrm>
            <a:off x="7008031" y="3182264"/>
            <a:ext cx="1471594" cy="3693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系统管理员</a:t>
            </a:r>
          </a:p>
        </p:txBody>
      </p:sp>
      <p:sp>
        <p:nvSpPr>
          <p:cNvPr id="161801" name="Text Box 9"/>
          <p:cNvSpPr txBox="1">
            <a:spLocks noChangeArrowheads="1"/>
          </p:cNvSpPr>
          <p:nvPr/>
        </p:nvSpPr>
        <p:spPr bwMode="auto">
          <a:xfrm>
            <a:off x="5976934" y="4379802"/>
            <a:ext cx="2438400" cy="311150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61803" name="Text Box 11"/>
          <p:cNvSpPr txBox="1">
            <a:spLocks noChangeArrowheads="1"/>
          </p:cNvSpPr>
          <p:nvPr/>
        </p:nvSpPr>
        <p:spPr bwMode="auto">
          <a:xfrm>
            <a:off x="5972617" y="5460358"/>
            <a:ext cx="762000" cy="366713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时间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72616" y="4918689"/>
            <a:ext cx="4133081" cy="313932"/>
          </a:xfrm>
          <a:prstGeom prst="rect">
            <a:avLst/>
          </a:prstGeom>
          <a:solidFill>
            <a:srgbClr val="CCECFF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lang="zh-CN" altLang="en-US" dirty="0">
                <a:latin typeface="Tahoma" panose="020B0604030504040204" pitchFamily="34" charset="0"/>
                <a:ea typeface="黑体" panose="02010609060101010101" charset="-122"/>
              </a:rPr>
              <a:t>库存操作员，库房管理员，供应商系统</a:t>
            </a:r>
            <a:endParaRPr lang="zh-CN" altLang="en-US" b="1" dirty="0">
              <a:latin typeface="Tahoma" panose="020B0604030504040204" pitchFamily="34" charset="0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87671" y="3612556"/>
            <a:ext cx="75052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44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示例：识别执行者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3697328" y="646137"/>
            <a:ext cx="491490" cy="318085"/>
            <a:chOff x="3017520" y="601990"/>
            <a:chExt cx="491490" cy="414010"/>
          </a:xfrm>
        </p:grpSpPr>
        <p:sp>
          <p:nvSpPr>
            <p:cNvPr id="22" name="燕尾形 2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1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61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61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61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2" dur="500"/>
                                        <p:tgtEl>
                                          <p:spTgt spid="161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2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796" grpId="0" bldLvl="0" animBg="1"/>
      <p:bldP spid="161797" grpId="0" bldLvl="0" animBg="1"/>
      <p:bldP spid="161798" grpId="0" bldLvl="0" animBg="1"/>
      <p:bldP spid="161800" grpId="0" bldLvl="0" animBg="1"/>
      <p:bldP spid="161801" grpId="0" bldLvl="0" animBg="1"/>
      <p:bldP spid="161803" grpId="0" bldLvl="0" animBg="1"/>
      <p:bldP spid="12" grpId="0" bldLvl="0" animBg="1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2266" t="35853" r="44921" b="20542"/>
          <a:stretch>
            <a:fillRect/>
          </a:stretch>
        </p:blipFill>
        <p:spPr bwMode="auto">
          <a:xfrm>
            <a:off x="3263789" y="1533757"/>
            <a:ext cx="5775707" cy="4641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36520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1450299"/>
            <a:chOff x="3328988" y="2082800"/>
            <a:chExt cx="6501248" cy="1450299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474051" y="3132989"/>
              <a:ext cx="36824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域建模：以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OO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思想构建术语表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474051" y="4067145"/>
              <a:ext cx="48013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用例分析：系统功能性需求分析的好工具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文本框 63"/>
          <p:cNvSpPr txBox="1"/>
          <p:nvPr/>
        </p:nvSpPr>
        <p:spPr>
          <a:xfrm>
            <a:off x="4372451" y="501329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9278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839" y="646137"/>
            <a:ext cx="8453755" cy="53721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/>
          <a:srcRect l="2929" t="2812" r="51367" b="4375"/>
          <a:stretch>
            <a:fillRect/>
          </a:stretch>
        </p:blipFill>
        <p:spPr bwMode="auto">
          <a:xfrm>
            <a:off x="6167472" y="1099809"/>
            <a:ext cx="4488746" cy="5697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4" name="组合 13"/>
          <p:cNvGrpSpPr/>
          <p:nvPr/>
        </p:nvGrpSpPr>
        <p:grpSpPr>
          <a:xfrm>
            <a:off x="4524365" y="1867844"/>
            <a:ext cx="2500331" cy="2500329"/>
            <a:chOff x="3000364" y="1928803"/>
            <a:chExt cx="2500331" cy="2500329"/>
          </a:xfrm>
        </p:grpSpPr>
        <p:grpSp>
          <p:nvGrpSpPr>
            <p:cNvPr id="16" name="组合 15"/>
            <p:cNvGrpSpPr/>
            <p:nvPr/>
          </p:nvGrpSpPr>
          <p:grpSpPr>
            <a:xfrm>
              <a:off x="3000364" y="1928803"/>
              <a:ext cx="2500331" cy="2500329"/>
              <a:chOff x="3071802" y="1857365"/>
              <a:chExt cx="2500331" cy="2500329"/>
            </a:xfrm>
          </p:grpSpPr>
          <p:pic>
            <p:nvPicPr>
              <p:cNvPr id="4098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 l="23077" t="26795" r="19231" b="17179"/>
              <a:stretch>
                <a:fillRect/>
              </a:stretch>
            </p:blipFill>
            <p:spPr bwMode="auto">
              <a:xfrm>
                <a:off x="3071802" y="2714620"/>
                <a:ext cx="1071570" cy="164307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5" name="直接箭头连接符 14"/>
              <p:cNvCxnSpPr>
                <a:endCxn id="4098" idx="3"/>
              </p:cNvCxnSpPr>
              <p:nvPr/>
            </p:nvCxnSpPr>
            <p:spPr>
              <a:xfrm rot="5400000">
                <a:off x="4018357" y="1982381"/>
                <a:ext cx="1678791" cy="1428760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TextBox 12"/>
            <p:cNvSpPr txBox="1"/>
            <p:nvPr/>
          </p:nvSpPr>
          <p:spPr>
            <a:xfrm>
              <a:off x="3749756" y="24288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主执行者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524364" y="2010718"/>
            <a:ext cx="5572164" cy="4286281"/>
            <a:chOff x="3000364" y="2071677"/>
            <a:chExt cx="5572164" cy="4286281"/>
          </a:xfrm>
        </p:grpSpPr>
        <p:grpSp>
          <p:nvGrpSpPr>
            <p:cNvPr id="21" name="组合 20"/>
            <p:cNvGrpSpPr/>
            <p:nvPr/>
          </p:nvGrpSpPr>
          <p:grpSpPr>
            <a:xfrm>
              <a:off x="3000364" y="2071677"/>
              <a:ext cx="5572164" cy="4286281"/>
              <a:chOff x="3000364" y="2071677"/>
              <a:chExt cx="5572164" cy="4286281"/>
            </a:xfrm>
          </p:grpSpPr>
          <p:pic>
            <p:nvPicPr>
              <p:cNvPr id="4099" name="Picture 3"/>
              <p:cNvPicPr>
                <a:picLocks noChangeAspect="1" noChangeArrowheads="1"/>
              </p:cNvPicPr>
              <p:nvPr/>
            </p:nvPicPr>
            <p:blipFill>
              <a:blip r:embed="rId4"/>
              <a:srcRect l="16901" t="27183" r="19718" b="16619"/>
              <a:stretch>
                <a:fillRect/>
              </a:stretch>
            </p:blipFill>
            <p:spPr bwMode="auto">
              <a:xfrm>
                <a:off x="3000364" y="4857760"/>
                <a:ext cx="1071570" cy="15001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cxnSp>
            <p:nvCxnSpPr>
              <p:cNvPr id="17" name="直接箭头连接符 16"/>
              <p:cNvCxnSpPr>
                <a:endCxn id="4099" idx="3"/>
              </p:cNvCxnSpPr>
              <p:nvPr/>
            </p:nvCxnSpPr>
            <p:spPr>
              <a:xfrm rot="10800000" flipV="1">
                <a:off x="4071934" y="2071677"/>
                <a:ext cx="4500594" cy="3536181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" name="TextBox 17"/>
            <p:cNvSpPr txBox="1"/>
            <p:nvPr/>
          </p:nvSpPr>
          <p:spPr>
            <a:xfrm>
              <a:off x="4500562" y="407194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</a:rPr>
                <a:t>辅执行者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思考：自动银行系统的执行者？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6061709" y="646137"/>
            <a:ext cx="491490" cy="318085"/>
            <a:chOff x="3017520" y="601990"/>
            <a:chExt cx="491490" cy="414010"/>
          </a:xfrm>
        </p:grpSpPr>
        <p:sp>
          <p:nvSpPr>
            <p:cNvPr id="29" name="燕尾形 2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0263" y="1289685"/>
            <a:ext cx="11086268" cy="4857750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800" b="1" dirty="0"/>
              <a:t>再谈用例（注意：这里是指</a:t>
            </a:r>
            <a:r>
              <a:rPr lang="zh-CN" altLang="en-US" sz="2800" b="1" dirty="0">
                <a:solidFill>
                  <a:srgbClr val="FF0000"/>
                </a:solidFill>
              </a:rPr>
              <a:t>系统用例</a:t>
            </a:r>
            <a:r>
              <a:rPr lang="zh-CN" altLang="en-US" sz="2800" b="1" dirty="0"/>
              <a:t>，关注点由业务组织转向系统）</a:t>
            </a:r>
            <a:endParaRPr lang="en-US" altLang="zh-CN" sz="2400" b="1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</a:rPr>
              <a:t>系统用例</a:t>
            </a:r>
            <a:r>
              <a:rPr lang="zh-CN" altLang="en-US" dirty="0"/>
              <a:t>是系统执行的一系列动作，这些动作可以生成</a:t>
            </a:r>
            <a:r>
              <a:rPr lang="en-US" altLang="zh-CN" dirty="0"/>
              <a:t>“</a:t>
            </a:r>
            <a:r>
              <a:rPr lang="zh-CN" altLang="en-US" dirty="0"/>
              <a:t>执行者</a:t>
            </a:r>
            <a:r>
              <a:rPr lang="en-US" altLang="zh-CN" dirty="0"/>
              <a:t>”</a:t>
            </a:r>
            <a:r>
              <a:rPr lang="zh-CN" altLang="en-US" dirty="0"/>
              <a:t>可观测的</a:t>
            </a:r>
            <a:r>
              <a:rPr lang="zh-CN" altLang="en-US" b="1" dirty="0">
                <a:solidFill>
                  <a:srgbClr val="FF0000"/>
                </a:solidFill>
              </a:rPr>
              <a:t>有价值</a:t>
            </a:r>
            <a:r>
              <a:rPr lang="zh-CN" altLang="en-US" dirty="0"/>
              <a:t>的结果。</a:t>
            </a:r>
            <a:endParaRPr lang="en-US" altLang="zh-CN" dirty="0"/>
          </a:p>
          <a:p>
            <a:pPr lvl="1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zh-CN" altLang="en-US" dirty="0"/>
              <a:t>通俗讲：系统用例是执行者通过系统可以</a:t>
            </a:r>
            <a:r>
              <a:rPr lang="zh-CN" altLang="en-US" b="1" dirty="0">
                <a:solidFill>
                  <a:srgbClr val="FF0000"/>
                </a:solidFill>
              </a:rPr>
              <a:t>达到的某个目标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/>
          <a:srcRect l="28906" t="24806" r="36523" b="27713"/>
          <a:stretch>
            <a:fillRect/>
          </a:stretch>
        </p:blipFill>
        <p:spPr bwMode="auto">
          <a:xfrm>
            <a:off x="4901279" y="3515710"/>
            <a:ext cx="3516139" cy="29201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圆角矩形标注 14"/>
          <p:cNvSpPr/>
          <p:nvPr/>
        </p:nvSpPr>
        <p:spPr>
          <a:xfrm>
            <a:off x="1813035" y="4690831"/>
            <a:ext cx="2937894" cy="1571636"/>
          </a:xfrm>
          <a:prstGeom prst="wedgeRoundRectCallout">
            <a:avLst>
              <a:gd name="adj1" fmla="val 65900"/>
              <a:gd name="adj2" fmla="val -388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必须从执行者角度考虑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这个用例有价值吗？ 能达到什么目标？</a:t>
            </a:r>
          </a:p>
        </p:txBody>
      </p:sp>
      <p:sp>
        <p:nvSpPr>
          <p:cNvPr id="16" name="矩形 15"/>
          <p:cNvSpPr/>
          <p:nvPr/>
        </p:nvSpPr>
        <p:spPr>
          <a:xfrm>
            <a:off x="8290560" y="4842958"/>
            <a:ext cx="126212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7" name="矩形 16"/>
          <p:cNvSpPr/>
          <p:nvPr/>
        </p:nvSpPr>
        <p:spPr>
          <a:xfrm>
            <a:off x="8108056" y="3373821"/>
            <a:ext cx="11305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96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96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第三步：识别系统用例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441910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165" y="1426028"/>
            <a:ext cx="11237545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执行者想要从系统获得什么有价值的功能？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系统存储信息吗？哪些执行者将建立、读取、更新或删除这些信息？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当系统内部状态有变化时，系统需要通知参与者吗？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系统需要定期执行什么操作吗？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当发生了某些外部事件时，系统需要自动执行什么操作吗？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61526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识别用例的方法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头脑风暴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336033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714102" y="1314994"/>
            <a:ext cx="10781212" cy="475473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dirty="0"/>
              <a:t>某汽车制造厂需要一套物料管理系统，该系统实现的部分功能如下：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工人领取物料，库存操作员交付物料给工人并在系统中记录物料变更情况；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工人退还余料给库房，库存操作员接收物料并在系统中记录物料变更情况；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库房管理员定期盘点库存；</a:t>
            </a:r>
            <a:endParaRPr lang="en-US" altLang="zh-CN" sz="2300" dirty="0"/>
          </a:p>
          <a:p>
            <a:pPr marL="120015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/>
              <a:t>缺货时，库房管理员通过系统通知供应商系统供货；</a:t>
            </a:r>
            <a:endParaRPr lang="en-US" altLang="zh-CN" sz="2200" dirty="0"/>
          </a:p>
          <a:p>
            <a:pPr marL="1200150" lvl="3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sz="2200" dirty="0"/>
              <a:t>对积存的货物，库房管理员通过系统向供货商系统申请退货；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每日晚</a:t>
            </a:r>
            <a:r>
              <a:rPr lang="en-US" altLang="zh-CN" sz="2300" dirty="0"/>
              <a:t>11</a:t>
            </a:r>
            <a:r>
              <a:rPr lang="zh-CN" altLang="en-US" sz="2300" dirty="0"/>
              <a:t>点系统自动备份数据；</a:t>
            </a:r>
            <a:endParaRPr lang="en-US" altLang="zh-CN" sz="23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300" dirty="0"/>
              <a:t>系统管理员负责维护系统正常运行。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089213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26029"/>
            <a:ext cx="10972800" cy="4389120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工人领取物料，库存操作员交付物料给工人并在系统中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工人退还余料给库房，库存操作员接收物料并在系统中</a:t>
            </a:r>
            <a:r>
              <a:rPr lang="zh-CN" altLang="en-US" dirty="0">
                <a:solidFill>
                  <a:srgbClr val="FF0000"/>
                </a:solidFill>
              </a:rPr>
              <a:t>记录物料变更情况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库房管理员定期</a:t>
            </a:r>
            <a:r>
              <a:rPr lang="zh-CN" altLang="en-US" dirty="0">
                <a:solidFill>
                  <a:srgbClr val="FF0000"/>
                </a:solidFill>
              </a:rPr>
              <a:t>盘点库存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/>
              <a:t>缺货时，库房管理员通过系统</a:t>
            </a:r>
            <a:r>
              <a:rPr lang="zh-CN" altLang="en-US" sz="2200" dirty="0">
                <a:solidFill>
                  <a:srgbClr val="FF0000"/>
                </a:solidFill>
              </a:rPr>
              <a:t>通知供应商系统供货</a:t>
            </a:r>
            <a:r>
              <a:rPr lang="zh-CN" altLang="en-US" sz="2200" dirty="0"/>
              <a:t>；</a:t>
            </a:r>
            <a:endParaRPr lang="en-US" altLang="zh-CN" sz="2200" dirty="0"/>
          </a:p>
          <a:p>
            <a:pPr marL="742950" lvl="2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200" dirty="0"/>
              <a:t>对积存的货物，库房管理员通过系统向供货商系统</a:t>
            </a:r>
            <a:r>
              <a:rPr lang="zh-CN" altLang="en-US" sz="2200" dirty="0">
                <a:solidFill>
                  <a:srgbClr val="FF0000"/>
                </a:solidFill>
              </a:rPr>
              <a:t>申请退货</a:t>
            </a:r>
            <a:r>
              <a:rPr lang="zh-CN" altLang="en-US" sz="2200" dirty="0"/>
              <a:t>；</a:t>
            </a:r>
            <a:endParaRPr lang="en-US" altLang="zh-CN" sz="2200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每日晚</a:t>
            </a:r>
            <a:r>
              <a:rPr lang="en-US" altLang="zh-CN" dirty="0"/>
              <a:t>11</a:t>
            </a:r>
            <a:r>
              <a:rPr lang="zh-CN" altLang="en-US" dirty="0"/>
              <a:t>点系统自动</a:t>
            </a:r>
            <a:r>
              <a:rPr lang="zh-CN" altLang="en-US" dirty="0">
                <a:solidFill>
                  <a:srgbClr val="FF0000"/>
                </a:solidFill>
              </a:rPr>
              <a:t>备份数据</a:t>
            </a:r>
            <a:r>
              <a:rPr lang="zh-CN" altLang="en-US" dirty="0"/>
              <a:t>；</a:t>
            </a:r>
            <a:endParaRPr lang="en-US" altLang="zh-CN" dirty="0"/>
          </a:p>
          <a:p>
            <a:pPr marL="342900" lvl="1" indent="-342900">
              <a:lnSpc>
                <a:spcPct val="150000"/>
              </a:lnSpc>
            </a:pPr>
            <a:r>
              <a:rPr lang="zh-CN" altLang="en-US" dirty="0"/>
              <a:t>系统管理员负责</a:t>
            </a:r>
            <a:r>
              <a:rPr lang="zh-CN" altLang="en-US" dirty="0">
                <a:solidFill>
                  <a:srgbClr val="FF0000"/>
                </a:solidFill>
              </a:rPr>
              <a:t>维护系统</a:t>
            </a:r>
            <a:r>
              <a:rPr lang="zh-CN" altLang="en-US" dirty="0"/>
              <a:t>正常运行。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08921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示例：识别系统用例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345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/>
          <a:srcRect l="19336" t="3750" r="36133" b="6250"/>
          <a:stretch>
            <a:fillRect/>
          </a:stretch>
        </p:blipFill>
        <p:spPr bwMode="auto">
          <a:xfrm>
            <a:off x="5238712" y="-48"/>
            <a:ext cx="5429288" cy="685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 l="16406" t="25194" r="14453" b="2196"/>
          <a:stretch>
            <a:fillRect/>
          </a:stretch>
        </p:blipFill>
        <p:spPr bwMode="auto">
          <a:xfrm>
            <a:off x="1880870" y="1123950"/>
            <a:ext cx="8429625" cy="5353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如何在业务模型基础上找用例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35137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思考：自动银行系统的用例？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2929" t="2812" r="51367" b="4375"/>
          <a:stretch>
            <a:fillRect/>
          </a:stretch>
        </p:blipFill>
        <p:spPr bwMode="auto">
          <a:xfrm>
            <a:off x="5891887" y="-32979"/>
            <a:ext cx="5429256" cy="6890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2559612" y="642918"/>
            <a:ext cx="8286808" cy="3250428"/>
            <a:chOff x="500034" y="642918"/>
            <a:chExt cx="8286808" cy="3250428"/>
          </a:xfrm>
        </p:grpSpPr>
        <p:sp>
          <p:nvSpPr>
            <p:cNvPr id="5" name="椭圆 4"/>
            <p:cNvSpPr/>
            <p:nvPr/>
          </p:nvSpPr>
          <p:spPr>
            <a:xfrm>
              <a:off x="4786314" y="642918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8" name="Picture 2"/>
            <p:cNvPicPr>
              <a:picLocks noChangeAspect="1" noChangeArrowheads="1"/>
            </p:cNvPicPr>
            <p:nvPr/>
          </p:nvPicPr>
          <p:blipFill>
            <a:blip r:embed="rId4"/>
            <a:srcRect l="9677" t="23077" r="12903" b="19230"/>
            <a:stretch>
              <a:fillRect/>
            </a:stretch>
          </p:blipFill>
          <p:spPr bwMode="auto">
            <a:xfrm>
              <a:off x="500034" y="2428868"/>
              <a:ext cx="2343165" cy="14644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1" name="直接箭头连接符 10"/>
            <p:cNvCxnSpPr>
              <a:stCxn id="5" idx="2"/>
              <a:endCxn id="9218" idx="3"/>
            </p:cNvCxnSpPr>
            <p:nvPr/>
          </p:nvCxnSpPr>
          <p:spPr>
            <a:xfrm rot="10800000" flipV="1">
              <a:off x="2843200" y="1678769"/>
              <a:ext cx="1943115" cy="14823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/>
          <p:cNvGrpSpPr/>
          <p:nvPr/>
        </p:nvGrpSpPr>
        <p:grpSpPr>
          <a:xfrm>
            <a:off x="2579617" y="2714620"/>
            <a:ext cx="8286808" cy="2661066"/>
            <a:chOff x="428596" y="2714620"/>
            <a:chExt cx="8286808" cy="2661066"/>
          </a:xfrm>
        </p:grpSpPr>
        <p:sp>
          <p:nvSpPr>
            <p:cNvPr id="7" name="椭圆 6"/>
            <p:cNvSpPr/>
            <p:nvPr/>
          </p:nvSpPr>
          <p:spPr>
            <a:xfrm>
              <a:off x="4714876" y="2714620"/>
              <a:ext cx="4000528" cy="2071702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5"/>
            <a:srcRect l="9677" t="23077" r="12903" b="19230"/>
            <a:stretch>
              <a:fillRect/>
            </a:stretch>
          </p:blipFill>
          <p:spPr bwMode="auto">
            <a:xfrm>
              <a:off x="428596" y="3857628"/>
              <a:ext cx="2428892" cy="1518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4" name="直接箭头连接符 13"/>
            <p:cNvCxnSpPr>
              <a:stCxn id="7" idx="2"/>
              <a:endCxn id="9219" idx="3"/>
            </p:cNvCxnSpPr>
            <p:nvPr/>
          </p:nvCxnSpPr>
          <p:spPr>
            <a:xfrm rot="10800000" flipV="1">
              <a:off x="2857488" y="3750471"/>
              <a:ext cx="1857388" cy="8661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2258349" y="4643447"/>
            <a:ext cx="6786610" cy="2214579"/>
            <a:chOff x="642910" y="4643446"/>
            <a:chExt cx="6786610" cy="2214579"/>
          </a:xfrm>
        </p:grpSpPr>
        <p:sp>
          <p:nvSpPr>
            <p:cNvPr id="9" name="椭圆 8"/>
            <p:cNvSpPr/>
            <p:nvPr/>
          </p:nvSpPr>
          <p:spPr>
            <a:xfrm>
              <a:off x="3643306" y="4643446"/>
              <a:ext cx="3786214" cy="1214446"/>
            </a:xfrm>
            <a:prstGeom prst="ellipse">
              <a:avLst/>
            </a:prstGeom>
            <a:noFill/>
            <a:ln w="5715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6"/>
            <a:srcRect l="14516" t="25001" r="12903" b="17306"/>
            <a:stretch>
              <a:fillRect/>
            </a:stretch>
          </p:blipFill>
          <p:spPr bwMode="auto">
            <a:xfrm>
              <a:off x="642910" y="5429264"/>
              <a:ext cx="2143140" cy="14287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>
              <a:stCxn id="9" idx="2"/>
              <a:endCxn id="9220" idx="3"/>
            </p:cNvCxnSpPr>
            <p:nvPr/>
          </p:nvCxnSpPr>
          <p:spPr>
            <a:xfrm rot="10800000" flipV="1">
              <a:off x="2786050" y="5250669"/>
              <a:ext cx="857256" cy="89297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l="25195" t="12597" r="36133" b="11821"/>
          <a:stretch>
            <a:fillRect/>
          </a:stretch>
        </p:blipFill>
        <p:spPr bwMode="auto">
          <a:xfrm>
            <a:off x="7426506" y="1131134"/>
            <a:ext cx="4458948" cy="5269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055" y="1334589"/>
            <a:ext cx="6695454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用例之间的关系：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泛化</a:t>
            </a:r>
            <a:r>
              <a:rPr lang="en-US" altLang="zh-CN" sz="2000" dirty="0"/>
              <a:t>[Generalize]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包含</a:t>
            </a:r>
            <a:r>
              <a:rPr lang="en-US" altLang="zh-CN" sz="2000" dirty="0"/>
              <a:t>[Include]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扩展</a:t>
            </a:r>
            <a:r>
              <a:rPr lang="en-US" altLang="zh-CN" sz="2000" dirty="0"/>
              <a:t>[Extend]</a:t>
            </a:r>
            <a:r>
              <a:rPr lang="zh-CN" altLang="en-US" sz="2000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思想：从现有的用例中抽取出公共的那部分信息，作为一个单独的用例。</a:t>
            </a:r>
            <a:r>
              <a:rPr lang="zh-CN" altLang="en-US" sz="2400"/>
              <a:t>然后通过</a:t>
            </a:r>
            <a:r>
              <a:rPr lang="zh-CN" altLang="en-US" sz="2400" dirty="0"/>
              <a:t>不同的方法来</a:t>
            </a:r>
            <a:r>
              <a:rPr lang="zh-CN" altLang="en-US" sz="2400" b="1" dirty="0">
                <a:solidFill>
                  <a:srgbClr val="FF0000"/>
                </a:solidFill>
              </a:rPr>
              <a:t>重用</a:t>
            </a:r>
            <a:r>
              <a:rPr lang="zh-CN" altLang="en-US" sz="2400" dirty="0"/>
              <a:t>这个公共的用例，以减少模型维护的工作量。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9507071" y="210208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泛化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3028" y="3765966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包含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691168" y="4736915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扩展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第四步：确定用例间的关系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4994215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81994" y="1504970"/>
            <a:ext cx="2514600" cy="4638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 l="18359" t="5000" r="18359" b="8750"/>
          <a:stretch>
            <a:fillRect/>
          </a:stretch>
        </p:blipFill>
        <p:spPr bwMode="auto">
          <a:xfrm>
            <a:off x="1105989" y="1063272"/>
            <a:ext cx="6357950" cy="541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685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示例：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课堂提问系统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的用例关系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973927" y="60041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5370286" y="3069693"/>
            <a:ext cx="1016001" cy="307777"/>
          </a:xfrm>
          <a:prstGeom prst="rect">
            <a:avLst/>
          </a:prstGeom>
          <a:solidFill>
            <a:srgbClr val="FFFFCC"/>
          </a:solidFill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加载名单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584" y="135087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包含关系：使用包含用例来封装一组跨越多个用例的相似动作（行为片断），以便多个基用例复用。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/>
          <a:srcRect l="18359" t="15028" r="26180" b="38329"/>
          <a:stretch>
            <a:fillRect/>
          </a:stretch>
        </p:blipFill>
        <p:spPr bwMode="auto">
          <a:xfrm>
            <a:off x="3309918" y="2965130"/>
            <a:ext cx="5572132" cy="2928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思考：包含关系的适用场景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444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扩展关系：将基用例中一段相对独立并且</a:t>
            </a:r>
            <a:r>
              <a:rPr lang="zh-CN" altLang="en-US" dirty="0">
                <a:solidFill>
                  <a:srgbClr val="FF0000"/>
                </a:solidFill>
              </a:rPr>
              <a:t>可选</a:t>
            </a:r>
            <a:r>
              <a:rPr lang="zh-CN" altLang="en-US" dirty="0"/>
              <a:t>的动作，用扩展用例加以封装，再让它从基用例中声明的扩展点上进行扩展，从而使基用例行为更简练和目标更集中。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/>
          <a:srcRect l="18359" t="9340" r="26891" b="33778"/>
          <a:stretch>
            <a:fillRect/>
          </a:stretch>
        </p:blipFill>
        <p:spPr bwMode="auto">
          <a:xfrm>
            <a:off x="3452826" y="3133700"/>
            <a:ext cx="5500694" cy="35719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思考：扩展关系的适用场景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343250" y="64613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353" y="1253719"/>
            <a:ext cx="11198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泛化关系：子用例和父用例相似，但表现出更特别的行为；子用例将继承父用例的所有结构、行为和关系。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8359" t="29817" r="22625" b="12163"/>
          <a:stretch>
            <a:fillRect/>
          </a:stretch>
        </p:blipFill>
        <p:spPr bwMode="auto">
          <a:xfrm>
            <a:off x="2881290" y="2695572"/>
            <a:ext cx="592932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思考：泛化关系的适用场景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5343249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7845" y="1137285"/>
            <a:ext cx="8733155" cy="5280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8619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中进行系统用例建模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6074774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7219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执行者比用例明显。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执行者的个数远比用例的个数少。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找到一个执行者，就可以找到一堆用例。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执行者是系统外部人物的代表，所以当然是要先找到执行者，才能够从执行者的角度去寻找用例。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7688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先发现执行者还是先发现用例？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7839255" y="563699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8583" y="2755660"/>
            <a:ext cx="4975502" cy="1379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8583" y="4362124"/>
            <a:ext cx="6450346" cy="149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8583" y="1269462"/>
            <a:ext cx="3526864" cy="1300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289074" y="1269462"/>
            <a:ext cx="4342313" cy="3092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执行者与重要性无关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5918018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33757"/>
            <a:ext cx="10972800" cy="4389120"/>
          </a:xfrm>
        </p:spPr>
        <p:txBody>
          <a:bodyPr/>
          <a:lstStyle/>
          <a:p>
            <a:r>
              <a:rPr lang="zh-CN" altLang="en-US" dirty="0"/>
              <a:t>用‘时间’执行者来标示预定的事件。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l="19336" t="78750" r="47851" b="6250"/>
          <a:stretch>
            <a:fillRect/>
          </a:stretch>
        </p:blipFill>
        <p:spPr bwMode="auto">
          <a:xfrm>
            <a:off x="2564104" y="2743608"/>
            <a:ext cx="775124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高级话题：‘时间’执行者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69375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4048" y="1603900"/>
            <a:ext cx="4984762" cy="4493916"/>
          </a:xfrm>
        </p:spPr>
        <p:txBody>
          <a:bodyPr/>
          <a:lstStyle/>
          <a:p>
            <a:r>
              <a:rPr lang="zh-CN" altLang="en-US" sz="2400" dirty="0"/>
              <a:t>用例名称必须是动宾短语。</a:t>
            </a:r>
            <a:endParaRPr lang="en-US" altLang="zh-CN" sz="2400" dirty="0"/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采用域建模中的名词术语。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r>
              <a:rPr lang="zh-CN" altLang="en-US" sz="2400" dirty="0"/>
              <a:t>慎用弱动词弱名词</a:t>
            </a:r>
            <a:r>
              <a:rPr lang="en-US" altLang="zh-CN" sz="2400" dirty="0"/>
              <a:t>——</a:t>
            </a:r>
            <a:r>
              <a:rPr lang="zh-CN" altLang="en-US" sz="2400" dirty="0"/>
              <a:t>会掩盖真正的业务。</a:t>
            </a:r>
            <a:endParaRPr lang="en-US" altLang="zh-CN" sz="2400" dirty="0"/>
          </a:p>
          <a:p>
            <a:pPr lvl="1"/>
            <a:r>
              <a:rPr lang="zh-CN" altLang="en-US" sz="2000" dirty="0"/>
              <a:t>弱动词：进行、使用、复制、加载、生成</a:t>
            </a:r>
            <a:r>
              <a:rPr lang="en-US" altLang="zh-CN" sz="2000" dirty="0"/>
              <a:t>……</a:t>
            </a:r>
          </a:p>
          <a:p>
            <a:pPr lvl="1"/>
            <a:r>
              <a:rPr lang="zh-CN" altLang="en-US" sz="2000" dirty="0"/>
              <a:t>弱名词：数据、报表、表格、表单、系统</a:t>
            </a:r>
            <a:r>
              <a:rPr lang="en-US" altLang="zh-CN" sz="2000" dirty="0"/>
              <a:t>……</a:t>
            </a:r>
            <a:endParaRPr lang="zh-CN" altLang="en-US" sz="2000" dirty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/>
          <a:srcRect l="12903" t="23077" r="13979" b="15385"/>
          <a:stretch>
            <a:fillRect/>
          </a:stretch>
        </p:blipFill>
        <p:spPr bwMode="auto">
          <a:xfrm>
            <a:off x="5810248" y="1160448"/>
            <a:ext cx="2286016" cy="161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6" name="Picture 6"/>
          <p:cNvPicPr>
            <a:picLocks noChangeAspect="1" noChangeArrowheads="1"/>
          </p:cNvPicPr>
          <p:nvPr/>
        </p:nvPicPr>
        <p:blipFill>
          <a:blip r:embed="rId4"/>
          <a:srcRect l="14173" t="22532" r="14960" b="15505"/>
          <a:stretch>
            <a:fillRect/>
          </a:stretch>
        </p:blipFill>
        <p:spPr bwMode="auto">
          <a:xfrm>
            <a:off x="8382016" y="1160448"/>
            <a:ext cx="2143140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矩形 9"/>
          <p:cNvSpPr/>
          <p:nvPr/>
        </p:nvSpPr>
        <p:spPr>
          <a:xfrm>
            <a:off x="9151968" y="137476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1" name="矩形 10"/>
          <p:cNvSpPr/>
          <p:nvPr/>
        </p:nvSpPr>
        <p:spPr>
          <a:xfrm>
            <a:off x="7024726" y="1436124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5"/>
          <a:srcRect l="13514" t="22557" r="16215" b="16215"/>
          <a:stretch>
            <a:fillRect/>
          </a:stretch>
        </p:blipFill>
        <p:spPr bwMode="auto">
          <a:xfrm>
            <a:off x="8453454" y="2946489"/>
            <a:ext cx="2071702" cy="1513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8" name="Picture 8"/>
          <p:cNvPicPr>
            <a:picLocks noChangeAspect="1" noChangeArrowheads="1"/>
          </p:cNvPicPr>
          <p:nvPr/>
        </p:nvPicPr>
        <p:blipFill>
          <a:blip r:embed="rId6"/>
          <a:srcRect l="12903" t="22115" r="14516" b="17308"/>
          <a:stretch>
            <a:fillRect/>
          </a:stretch>
        </p:blipFill>
        <p:spPr bwMode="auto">
          <a:xfrm>
            <a:off x="6024562" y="2875051"/>
            <a:ext cx="2143140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矩形 13"/>
          <p:cNvSpPr/>
          <p:nvPr/>
        </p:nvSpPr>
        <p:spPr>
          <a:xfrm>
            <a:off x="9223374" y="3089365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15" name="矩形 14"/>
          <p:cNvSpPr/>
          <p:nvPr/>
        </p:nvSpPr>
        <p:spPr>
          <a:xfrm>
            <a:off x="6953256" y="3297553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pic>
        <p:nvPicPr>
          <p:cNvPr id="10249" name="Picture 9"/>
          <p:cNvPicPr>
            <a:picLocks noChangeAspect="1" noChangeArrowheads="1"/>
          </p:cNvPicPr>
          <p:nvPr/>
        </p:nvPicPr>
        <p:blipFill>
          <a:blip r:embed="rId7"/>
          <a:srcRect l="12821" t="24064" r="12820" b="14792"/>
          <a:stretch>
            <a:fillRect/>
          </a:stretch>
        </p:blipFill>
        <p:spPr bwMode="auto">
          <a:xfrm>
            <a:off x="6024562" y="5072075"/>
            <a:ext cx="2214578" cy="1527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50" name="Picture 10"/>
          <p:cNvPicPr>
            <a:picLocks noChangeAspect="1" noChangeArrowheads="1"/>
          </p:cNvPicPr>
          <p:nvPr/>
        </p:nvPicPr>
        <p:blipFill>
          <a:blip r:embed="rId8"/>
          <a:srcRect l="14234" t="22628" r="12227" b="15146"/>
          <a:stretch>
            <a:fillRect/>
          </a:stretch>
        </p:blipFill>
        <p:spPr bwMode="auto">
          <a:xfrm>
            <a:off x="8453454" y="5072074"/>
            <a:ext cx="2214546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矩形 19"/>
          <p:cNvSpPr/>
          <p:nvPr/>
        </p:nvSpPr>
        <p:spPr>
          <a:xfrm>
            <a:off x="9223374" y="5276222"/>
            <a:ext cx="144462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√</a:t>
            </a:r>
          </a:p>
        </p:txBody>
      </p:sp>
      <p:sp>
        <p:nvSpPr>
          <p:cNvPr id="21" name="矩形 20"/>
          <p:cNvSpPr/>
          <p:nvPr/>
        </p:nvSpPr>
        <p:spPr>
          <a:xfrm>
            <a:off x="6953256" y="5419098"/>
            <a:ext cx="178591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  <a:endParaRPr lang="zh-CN" altLang="en-US" sz="12000" b="1" dirty="0">
              <a:solidFill>
                <a:srgbClr val="FF0000"/>
              </a:solidFill>
              <a:latin typeface="Berlin Sans FB Demi" panose="020E0802020502020306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320" y="449590"/>
            <a:ext cx="3995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用例的命名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4219845" y="646137"/>
            <a:ext cx="491490" cy="318085"/>
            <a:chOff x="3017520" y="601990"/>
            <a:chExt cx="491490" cy="414010"/>
          </a:xfrm>
        </p:grpSpPr>
        <p:sp>
          <p:nvSpPr>
            <p:cNvPr id="26" name="燕尾形 2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" name="燕尾形 2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42834" y="1342643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描述一个事物的三个出发点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这个事物是什么？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结构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这个事物能做什么？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功能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人们能够用这个事物做什么？</a:t>
            </a:r>
            <a:r>
              <a:rPr lang="en-US" altLang="zh-CN" dirty="0"/>
              <a:t>——</a:t>
            </a:r>
            <a:r>
              <a:rPr lang="zh-CN" altLang="en-US" dirty="0">
                <a:solidFill>
                  <a:srgbClr val="FF0000"/>
                </a:solidFill>
              </a:rPr>
              <a:t>价值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11" y="4249096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20078" y="4146155"/>
            <a:ext cx="1219194" cy="1087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53059" y="4277882"/>
            <a:ext cx="1147759" cy="968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矩形 10"/>
          <p:cNvSpPr/>
          <p:nvPr/>
        </p:nvSpPr>
        <p:spPr>
          <a:xfrm>
            <a:off x="3595670" y="4000504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刹车系统</a:t>
            </a:r>
          </a:p>
        </p:txBody>
      </p:sp>
      <p:sp>
        <p:nvSpPr>
          <p:cNvPr id="12" name="矩形 11"/>
          <p:cNvSpPr/>
          <p:nvPr/>
        </p:nvSpPr>
        <p:spPr>
          <a:xfrm>
            <a:off x="3595670" y="5217725"/>
            <a:ext cx="1143008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传动系统</a:t>
            </a:r>
          </a:p>
        </p:txBody>
      </p:sp>
      <p:cxnSp>
        <p:nvCxnSpPr>
          <p:cNvPr id="14" name="直接连接符 13"/>
          <p:cNvCxnSpPr>
            <a:stCxn id="1028" idx="0"/>
            <a:endCxn id="11" idx="1"/>
          </p:cNvCxnSpPr>
          <p:nvPr/>
        </p:nvCxnSpPr>
        <p:spPr>
          <a:xfrm rot="5400000" flipH="1" flipV="1">
            <a:off x="3115374" y="3768798"/>
            <a:ext cx="105715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028" idx="2"/>
            <a:endCxn id="12" idx="1"/>
          </p:cNvCxnSpPr>
          <p:nvPr/>
        </p:nvCxnSpPr>
        <p:spPr>
          <a:xfrm rot="16200000" flipH="1">
            <a:off x="3096793" y="4861722"/>
            <a:ext cx="142877" cy="854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738942" y="4000504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前进</a:t>
            </a:r>
          </a:p>
        </p:txBody>
      </p:sp>
      <p:sp>
        <p:nvSpPr>
          <p:cNvPr id="18" name="矩形 17"/>
          <p:cNvSpPr/>
          <p:nvPr/>
        </p:nvSpPr>
        <p:spPr>
          <a:xfrm>
            <a:off x="6738942" y="5217725"/>
            <a:ext cx="714380" cy="285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转弯</a:t>
            </a:r>
          </a:p>
        </p:txBody>
      </p:sp>
      <p:cxnSp>
        <p:nvCxnSpPr>
          <p:cNvPr id="20" name="直接连接符 19"/>
          <p:cNvCxnSpPr>
            <a:stCxn id="10" idx="0"/>
            <a:endCxn id="17" idx="1"/>
          </p:cNvCxnSpPr>
          <p:nvPr/>
        </p:nvCxnSpPr>
        <p:spPr>
          <a:xfrm rot="5400000" flipH="1" flipV="1">
            <a:off x="6315691" y="3854629"/>
            <a:ext cx="13450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2"/>
            <a:endCxn id="18" idx="1"/>
          </p:cNvCxnSpPr>
          <p:nvPr/>
        </p:nvCxnSpPr>
        <p:spPr>
          <a:xfrm rot="16200000" flipH="1">
            <a:off x="6325896" y="4947553"/>
            <a:ext cx="114091" cy="7120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9310710" y="4003280"/>
            <a:ext cx="1357290" cy="2829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上班代步</a:t>
            </a:r>
          </a:p>
        </p:txBody>
      </p:sp>
      <p:sp>
        <p:nvSpPr>
          <p:cNvPr id="24" name="矩形 23"/>
          <p:cNvSpPr/>
          <p:nvPr/>
        </p:nvSpPr>
        <p:spPr>
          <a:xfrm>
            <a:off x="9310710" y="5220500"/>
            <a:ext cx="1357290" cy="351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接送女朋友</a:t>
            </a:r>
          </a:p>
        </p:txBody>
      </p:sp>
      <p:cxnSp>
        <p:nvCxnSpPr>
          <p:cNvPr id="26" name="直接连接符 25"/>
          <p:cNvCxnSpPr>
            <a:stCxn id="1031" idx="0"/>
            <a:endCxn id="23" idx="1"/>
          </p:cNvCxnSpPr>
          <p:nvPr/>
        </p:nvCxnSpPr>
        <p:spPr>
          <a:xfrm rot="5400000" flipH="1" flipV="1">
            <a:off x="8969500" y="3804946"/>
            <a:ext cx="1387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1031" idx="2"/>
            <a:endCxn id="24" idx="1"/>
          </p:cNvCxnSpPr>
          <p:nvPr/>
        </p:nvCxnSpPr>
        <p:spPr>
          <a:xfrm rot="16200000" flipH="1">
            <a:off x="8888677" y="4974286"/>
            <a:ext cx="163033" cy="6810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高级话题：用例≠功能</a:t>
            </a:r>
          </a:p>
        </p:txBody>
      </p:sp>
      <p:cxnSp>
        <p:nvCxnSpPr>
          <p:cNvPr id="21" name="直接连接符 2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4464891" y="646137"/>
            <a:ext cx="491490" cy="318085"/>
            <a:chOff x="3017520" y="601990"/>
            <a:chExt cx="491490" cy="414010"/>
          </a:xfrm>
        </p:grpSpPr>
        <p:sp>
          <p:nvSpPr>
            <p:cNvPr id="33" name="燕尾形 3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燕尾形 3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需求分析方法演进简史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258553" y="1169704"/>
          <a:ext cx="11690392" cy="50944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128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57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9266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0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21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47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55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1970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传统分析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需求分析人依据个人习惯进行一些建模和分析工作，完全依赖个体才智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缺乏结构、不可重复、不可测量、具有主观臆断性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70-80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结构化分析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把现实世界描绘为数据在信息系统中的流动，以及在流动过程中，数据向信息的转化。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数据流图、实体关系图、状态转移图等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分析向设计过渡的难度高</a:t>
                      </a:r>
                      <a:endParaRPr lang="en-US" altLang="zh-CN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对于复杂系统分析困难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80-90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信息工程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对结构化方法的改进。从信息角度来开发系统，客观世界被描述为数据和数据属性及其相互关系。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功能分解图，过程依赖图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仅适用于信息系统的开发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215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90</a:t>
                      </a: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面向对象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将系统看作对象的集合，对象间的互相协作，共同完成系统任务。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用例分析，域模型、交互图、状态图、活动图等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48754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用例是执行者对系统的一个愿望。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完成这个愿望可能需要经过很多步骤，但任何步骤不能够完整的反映执行者的目标。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80026" y="3476638"/>
            <a:ext cx="4081563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6208" y="3476638"/>
            <a:ext cx="4743450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1905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高级话题：用例≠步骤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428418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0089" y="1585535"/>
            <a:ext cx="4520806" cy="4580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6000" y="1585535"/>
            <a:ext cx="3988526" cy="4580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高级话题：怎么处理登录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4964867" y="633549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8283" y="2500306"/>
            <a:ext cx="3505195" cy="32203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/>
          <a:srcRect l="57422" t="38760" r="18554" b="44767"/>
          <a:stretch>
            <a:fillRect/>
          </a:stretch>
        </p:blipFill>
        <p:spPr bwMode="auto">
          <a:xfrm>
            <a:off x="6667504" y="2143116"/>
            <a:ext cx="2928958" cy="1214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 l="19531" t="45155" r="18359" b="30620"/>
          <a:stretch>
            <a:fillRect/>
          </a:stretch>
        </p:blipFill>
        <p:spPr bwMode="auto">
          <a:xfrm>
            <a:off x="6596066" y="4714884"/>
            <a:ext cx="4071934" cy="9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箭头连接符 9"/>
          <p:cNvCxnSpPr>
            <a:stCxn id="1026" idx="3"/>
            <a:endCxn id="3074" idx="1"/>
          </p:cNvCxnSpPr>
          <p:nvPr/>
        </p:nvCxnSpPr>
        <p:spPr>
          <a:xfrm flipV="1">
            <a:off x="5243478" y="2750340"/>
            <a:ext cx="1424027" cy="1360141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26" idx="3"/>
            <a:endCxn id="3075" idx="1"/>
          </p:cNvCxnSpPr>
          <p:nvPr/>
        </p:nvCxnSpPr>
        <p:spPr>
          <a:xfrm>
            <a:off x="5243478" y="4110481"/>
            <a:ext cx="1352589" cy="10845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19211913">
            <a:off x="5222715" y="303113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无复杂交互</a:t>
            </a:r>
          </a:p>
        </p:txBody>
      </p:sp>
      <p:sp>
        <p:nvSpPr>
          <p:cNvPr id="17" name="TextBox 16"/>
          <p:cNvSpPr txBox="1"/>
          <p:nvPr/>
        </p:nvSpPr>
        <p:spPr>
          <a:xfrm rot="2730327">
            <a:off x="5499939" y="428048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复杂交互</a:t>
            </a:r>
          </a:p>
        </p:txBody>
      </p:sp>
      <p:sp>
        <p:nvSpPr>
          <p:cNvPr id="18" name="圆角矩形标注 17"/>
          <p:cNvSpPr/>
          <p:nvPr/>
        </p:nvSpPr>
        <p:spPr>
          <a:xfrm>
            <a:off x="7024694" y="3500438"/>
            <a:ext cx="3428992" cy="1000132"/>
          </a:xfrm>
          <a:prstGeom prst="wedgeRoundRectCallout">
            <a:avLst>
              <a:gd name="adj1" fmla="val 38359"/>
              <a:gd name="adj2" fmla="val 9087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从使用者（不是技术人员）角度看问题来命名。例如“新生登记”而不是“新增学生”。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74320" y="449590"/>
            <a:ext cx="59298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高级话题：用例的“四轮马车”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919772" y="616074"/>
            <a:ext cx="491490" cy="318085"/>
            <a:chOff x="3017520" y="601990"/>
            <a:chExt cx="491490" cy="414010"/>
          </a:xfrm>
        </p:grpSpPr>
        <p:sp>
          <p:nvSpPr>
            <p:cNvPr id="23" name="燕尾形 2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" name="燕尾形 2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2665" y="1331916"/>
            <a:ext cx="82296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zh-CN" altLang="en-US" dirty="0">
                <a:solidFill>
                  <a:srgbClr val="FF0000"/>
                </a:solidFill>
              </a:rPr>
              <a:t>用例</a:t>
            </a:r>
            <a:r>
              <a:rPr lang="zh-CN" altLang="en-US" dirty="0"/>
              <a:t>应该都能追溯到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所有的</a:t>
            </a:r>
            <a:r>
              <a:rPr lang="zh-CN" altLang="en-US" dirty="0">
                <a:solidFill>
                  <a:srgbClr val="FF0000"/>
                </a:solidFill>
              </a:rPr>
              <a:t>愿景目标</a:t>
            </a:r>
            <a:r>
              <a:rPr lang="zh-CN" altLang="en-US" dirty="0"/>
              <a:t>都应有</a:t>
            </a:r>
            <a:r>
              <a:rPr lang="zh-CN" altLang="en-US" dirty="0">
                <a:solidFill>
                  <a:srgbClr val="FF0000"/>
                </a:solidFill>
              </a:rPr>
              <a:t>对应的用例</a:t>
            </a:r>
            <a:r>
              <a:rPr lang="zh-CN" altLang="en-US" dirty="0"/>
              <a:t>实现。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graphicFrame>
        <p:nvGraphicFramePr>
          <p:cNvPr id="11" name="Group 69"/>
          <p:cNvGraphicFramePr/>
          <p:nvPr/>
        </p:nvGraphicFramePr>
        <p:xfrm>
          <a:off x="2555900" y="3019442"/>
          <a:ext cx="7040562" cy="3124203"/>
        </p:xfrm>
        <a:graphic>
          <a:graphicData uri="http://schemas.openxmlformats.org/drawingml/2006/table">
            <a:tbl>
              <a:tblPr/>
              <a:tblGrid>
                <a:gridCol w="1587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8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42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61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42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zh-CN" alt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  <a:defRPr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用例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7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48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●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82001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60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Verdana" panose="020B0604030504040204" pitchFamily="34" charset="0"/>
                          <a:ea typeface="宋体" panose="02010600030101010101" pitchFamily="2" charset="-122"/>
                        </a:rPr>
                        <a:t>目标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D528D">
                        <a:alpha val="7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hlink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Tx/>
                        <a:buFont typeface="Wingdings" panose="05000000000000000000" pitchFamily="2" charset="2"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Verdan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4167174" y="385960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13" name="矩形 12"/>
          <p:cNvSpPr/>
          <p:nvPr/>
        </p:nvSpPr>
        <p:spPr>
          <a:xfrm>
            <a:off x="8533070" y="3817194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7" name="矩形 6"/>
          <p:cNvSpPr/>
          <p:nvPr/>
        </p:nvSpPr>
        <p:spPr>
          <a:xfrm rot="16200000">
            <a:off x="6238876" y="4934275"/>
            <a:ext cx="142058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600" b="1" dirty="0">
                <a:solidFill>
                  <a:srgbClr val="FF0000"/>
                </a:solidFill>
              </a:rPr>
              <a:t>？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高级话题：用例与愿景目标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2960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8971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当存在大量用例时可以对用例进行分包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按执行者分包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按主题分包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按开发团队分包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按发布情况分包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……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高级话题：用例分包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15832" y="602090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3448" y="1097139"/>
            <a:ext cx="7989558" cy="534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高级话题：不要滥用用例关系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8084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350" y="1366732"/>
            <a:ext cx="10972800" cy="2800319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编写系统用例描述</a:t>
            </a:r>
            <a:endParaRPr lang="en-US" altLang="zh-CN" sz="3200" b="1" dirty="0">
              <a:solidFill>
                <a:srgbClr val="FF0000"/>
              </a:solidFill>
            </a:endParaRPr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08706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09600" y="1184366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系统用例图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总体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系统用例文档</a:t>
            </a:r>
            <a:r>
              <a:rPr lang="zh-CN" altLang="en-US" dirty="0"/>
              <a:t>描述</a:t>
            </a:r>
            <a:r>
              <a:rPr lang="zh-CN" altLang="en-US" dirty="0">
                <a:solidFill>
                  <a:srgbClr val="FF0000"/>
                </a:solidFill>
              </a:rPr>
              <a:t>细节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每个系统用例必须对应有系统用例描述。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/>
          <a:srcRect l="12500" t="28437" r="25390" b="27500"/>
          <a:stretch>
            <a:fillRect/>
          </a:stretch>
        </p:blipFill>
        <p:spPr bwMode="auto">
          <a:xfrm>
            <a:off x="2238348" y="2787012"/>
            <a:ext cx="7572396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用例描述的作用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3331567" y="646137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 l="5978" t="33730" r="25543" b="26587"/>
          <a:stretch>
            <a:fillRect/>
          </a:stretch>
        </p:blipFill>
        <p:spPr bwMode="auto">
          <a:xfrm>
            <a:off x="4599940" y="1391920"/>
            <a:ext cx="5064125" cy="4823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1" name="内容占位符 2"/>
          <p:cNvSpPr>
            <a:spLocks noGrp="1"/>
          </p:cNvSpPr>
          <p:nvPr>
            <p:ph idx="1"/>
          </p:nvPr>
        </p:nvSpPr>
        <p:spPr>
          <a:xfrm>
            <a:off x="887463" y="1533757"/>
            <a:ext cx="2543164" cy="4389120"/>
          </a:xfrm>
        </p:spPr>
        <p:txBody>
          <a:bodyPr/>
          <a:lstStyle/>
          <a:p>
            <a:r>
              <a:rPr lang="zh-CN" altLang="en-US" dirty="0"/>
              <a:t>干系人利益</a:t>
            </a:r>
            <a:endParaRPr lang="en-US" altLang="zh-CN" dirty="0"/>
          </a:p>
          <a:p>
            <a:r>
              <a:rPr lang="zh-CN" altLang="en-US" dirty="0"/>
              <a:t>基本路径</a:t>
            </a:r>
            <a:endParaRPr lang="en-US" altLang="zh-CN" dirty="0"/>
          </a:p>
          <a:p>
            <a:r>
              <a:rPr lang="zh-CN" altLang="en-US" dirty="0"/>
              <a:t>扩展路径</a:t>
            </a:r>
            <a:endParaRPr lang="en-US" altLang="zh-CN" dirty="0"/>
          </a:p>
          <a:p>
            <a:r>
              <a:rPr lang="zh-CN" altLang="en-US" dirty="0"/>
              <a:t>业务规则</a:t>
            </a:r>
            <a:endParaRPr lang="en-US" altLang="zh-CN" dirty="0"/>
          </a:p>
        </p:txBody>
      </p:sp>
      <p:cxnSp>
        <p:nvCxnSpPr>
          <p:cNvPr id="75" name="直接连接符 74"/>
          <p:cNvCxnSpPr/>
          <p:nvPr/>
        </p:nvCxnSpPr>
        <p:spPr>
          <a:xfrm>
            <a:off x="4700582" y="1731002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4700582" y="251110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4700582" y="4312928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77"/>
          <p:cNvCxnSpPr/>
          <p:nvPr/>
        </p:nvCxnSpPr>
        <p:spPr>
          <a:xfrm>
            <a:off x="4700582" y="5346714"/>
            <a:ext cx="1071570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用例描述的基本组成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4108212" y="638266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qile\Desktop\软件过程\更新图片资源\试讲图片\干系人利益.png干系人利益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25578" y="1401236"/>
            <a:ext cx="10030731" cy="4638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为什么要考虑干系人利益？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251311" y="60288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主流分析方法之原型法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2" y="1107892"/>
            <a:ext cx="11125201" cy="3157146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指在获取一组基本的需求定义后，利用高级软件工具可视化的开发环境，快速地建立一个目标系统的最初版本，并把它交给用户试用、补充和修改，再进行新的版本开发。反复进行这个过程，直到用户满意为止的一种方法。</a:t>
            </a:r>
          </a:p>
        </p:txBody>
      </p:sp>
      <p:pic>
        <p:nvPicPr>
          <p:cNvPr id="1028" name="Picture 4" descr="http://www.linuxdiyf.com/1/uploadfile/200606/200606300223387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909" y="2932383"/>
            <a:ext cx="6430182" cy="389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1568" y="1262149"/>
            <a:ext cx="4720357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用例体现干系人利益的</a:t>
            </a:r>
            <a:r>
              <a:rPr lang="zh-CN" altLang="en-US" dirty="0">
                <a:solidFill>
                  <a:srgbClr val="FF0000"/>
                </a:solidFill>
              </a:rPr>
              <a:t>平衡点</a:t>
            </a:r>
            <a:r>
              <a:rPr lang="zh-CN" altLang="en-US" dirty="0"/>
              <a:t>。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谁关心这个系统？</a:t>
            </a:r>
            <a:endParaRPr lang="en-US" altLang="zh-CN" sz="2000" dirty="0"/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涉及他的什么利益？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/>
              <a:t>如何平衡之间的利益？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 l="34180" t="35465" r="14257" b="10271"/>
          <a:stretch>
            <a:fillRect/>
          </a:stretch>
        </p:blipFill>
        <p:spPr bwMode="auto">
          <a:xfrm>
            <a:off x="1092894" y="3670070"/>
            <a:ext cx="4214842" cy="268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本框 5"/>
          <p:cNvSpPr txBox="1"/>
          <p:nvPr/>
        </p:nvSpPr>
        <p:spPr>
          <a:xfrm>
            <a:off x="274320" y="449590"/>
            <a:ext cx="6278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系统用例描述中的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干系人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3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利益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562765" y="605635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040" y="1080925"/>
            <a:ext cx="6029671" cy="5393141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16774" y="1442328"/>
            <a:ext cx="5615557" cy="438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客户</a:t>
            </a:r>
            <a:r>
              <a:rPr lang="zh-CN" altLang="en-US" dirty="0">
                <a:solidFill>
                  <a:srgbClr val="FF0000"/>
                </a:solidFill>
              </a:rPr>
              <a:t>最想看到的、最关心</a:t>
            </a:r>
            <a:r>
              <a:rPr lang="zh-CN" altLang="en-US" dirty="0"/>
              <a:t>的路径。</a:t>
            </a:r>
            <a:r>
              <a:rPr lang="en-US" altLang="zh-CN" dirty="0"/>
              <a:t>——</a:t>
            </a:r>
            <a:r>
              <a:rPr lang="zh-CN" altLang="en-US" dirty="0"/>
              <a:t>核心的核心</a:t>
            </a:r>
            <a:endParaRPr lang="en-US" altLang="zh-CN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把基本路径单独分离，凸显用例的核心价值。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与扩展路径相比，更为有序。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7047032" y="1479475"/>
            <a:ext cx="3676650" cy="4314825"/>
            <a:chOff x="5143504" y="1857364"/>
            <a:chExt cx="3676650" cy="4314825"/>
          </a:xfrm>
        </p:grpSpPr>
        <p:pic>
          <p:nvPicPr>
            <p:cNvPr id="59394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5" name="矩形 4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2100461" y="617583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8283" y="1965952"/>
            <a:ext cx="4156675" cy="3652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 l="5435" t="40588" r="41729" b="32741"/>
          <a:stretch>
            <a:fillRect/>
          </a:stretch>
        </p:blipFill>
        <p:spPr bwMode="auto">
          <a:xfrm>
            <a:off x="6024562" y="1894514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5" name="组合 24"/>
          <p:cNvGrpSpPr/>
          <p:nvPr/>
        </p:nvGrpSpPr>
        <p:grpSpPr>
          <a:xfrm>
            <a:off x="3238480" y="2108828"/>
            <a:ext cx="6929486" cy="1071570"/>
            <a:chOff x="1714480" y="2428868"/>
            <a:chExt cx="6929486" cy="1071570"/>
          </a:xfrm>
        </p:grpSpPr>
        <p:sp>
          <p:nvSpPr>
            <p:cNvPr id="7" name="椭圆 6"/>
            <p:cNvSpPr/>
            <p:nvPr/>
          </p:nvSpPr>
          <p:spPr>
            <a:xfrm>
              <a:off x="4714876" y="2428868"/>
              <a:ext cx="3929090" cy="107157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/>
            <p:cNvCxnSpPr/>
            <p:nvPr/>
          </p:nvCxnSpPr>
          <p:spPr>
            <a:xfrm flipV="1">
              <a:off x="1714480" y="3000372"/>
              <a:ext cx="3000396" cy="3571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810116" y="3108960"/>
            <a:ext cx="5286412" cy="642942"/>
            <a:chOff x="3286116" y="3429000"/>
            <a:chExt cx="5286412" cy="642942"/>
          </a:xfrm>
        </p:grpSpPr>
        <p:sp>
          <p:nvSpPr>
            <p:cNvPr id="8" name="椭圆 7"/>
            <p:cNvSpPr/>
            <p:nvPr/>
          </p:nvSpPr>
          <p:spPr>
            <a:xfrm>
              <a:off x="4643438" y="3429000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5" name="直接箭头连接符 14"/>
            <p:cNvCxnSpPr>
              <a:endCxn id="8" idx="2"/>
            </p:cNvCxnSpPr>
            <p:nvPr/>
          </p:nvCxnSpPr>
          <p:spPr>
            <a:xfrm flipV="1">
              <a:off x="3286116" y="3607595"/>
              <a:ext cx="1357322" cy="464347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组合 26"/>
          <p:cNvGrpSpPr/>
          <p:nvPr/>
        </p:nvGrpSpPr>
        <p:grpSpPr>
          <a:xfrm>
            <a:off x="4810116" y="3394713"/>
            <a:ext cx="5286412" cy="1285885"/>
            <a:chOff x="3286116" y="3714752"/>
            <a:chExt cx="5286412" cy="1285885"/>
          </a:xfrm>
        </p:grpSpPr>
        <p:sp>
          <p:nvSpPr>
            <p:cNvPr id="9" name="椭圆 8"/>
            <p:cNvSpPr/>
            <p:nvPr/>
          </p:nvSpPr>
          <p:spPr>
            <a:xfrm>
              <a:off x="4643438" y="3714752"/>
              <a:ext cx="3929090" cy="357190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/>
            <p:cNvCxnSpPr>
              <a:endCxn id="9" idx="2"/>
            </p:cNvCxnSpPr>
            <p:nvPr/>
          </p:nvCxnSpPr>
          <p:spPr>
            <a:xfrm flipV="1">
              <a:off x="3286116" y="3893347"/>
              <a:ext cx="1357322" cy="110729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3167042" y="3751902"/>
            <a:ext cx="7286676" cy="2000264"/>
            <a:chOff x="1643042" y="4071942"/>
            <a:chExt cx="7286676" cy="2000264"/>
          </a:xfrm>
        </p:grpSpPr>
        <p:sp>
          <p:nvSpPr>
            <p:cNvPr id="10" name="椭圆 9"/>
            <p:cNvSpPr/>
            <p:nvPr/>
          </p:nvSpPr>
          <p:spPr>
            <a:xfrm>
              <a:off x="4429124" y="4071942"/>
              <a:ext cx="4500594" cy="200026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" name="直接箭头连接符 21"/>
            <p:cNvCxnSpPr>
              <a:endCxn id="10" idx="2"/>
            </p:cNvCxnSpPr>
            <p:nvPr/>
          </p:nvCxnSpPr>
          <p:spPr>
            <a:xfrm flipV="1">
              <a:off x="1643042" y="5072074"/>
              <a:ext cx="2786082" cy="28575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基本路径的典型案例和步骤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5287793" y="629602"/>
            <a:ext cx="491490" cy="318085"/>
            <a:chOff x="3017520" y="601990"/>
            <a:chExt cx="491490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燕尾形 3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753" y="1451500"/>
            <a:ext cx="7051367" cy="438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以主动语态、“名词</a:t>
            </a:r>
            <a:r>
              <a:rPr lang="en-US" altLang="zh-CN" dirty="0"/>
              <a:t>-</a:t>
            </a:r>
            <a:r>
              <a:rPr lang="zh-CN" altLang="en-US" dirty="0"/>
              <a:t>动词</a:t>
            </a:r>
            <a:r>
              <a:rPr lang="en-US" altLang="zh-CN" dirty="0"/>
              <a:t>-</a:t>
            </a:r>
            <a:r>
              <a:rPr lang="zh-CN" altLang="en-US" dirty="0"/>
              <a:t>名词”格式来书写。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如：银行客户</a:t>
            </a:r>
            <a:r>
              <a:rPr lang="en-US" altLang="zh-CN" dirty="0"/>
              <a:t>-</a:t>
            </a:r>
            <a:r>
              <a:rPr lang="zh-CN" altLang="en-US" dirty="0"/>
              <a:t>输入</a:t>
            </a:r>
            <a:r>
              <a:rPr lang="en-US" altLang="zh-CN" dirty="0"/>
              <a:t>-</a:t>
            </a:r>
            <a:r>
              <a:rPr lang="zh-CN" altLang="en-US" dirty="0"/>
              <a:t>密码；</a:t>
            </a:r>
            <a:br>
              <a:rPr lang="zh-CN" altLang="en-US" dirty="0"/>
            </a:br>
            <a:r>
              <a:rPr lang="en-US" altLang="zh-CN" dirty="0"/>
              <a:t>	</a:t>
            </a:r>
            <a:r>
              <a:rPr lang="zh-CN" altLang="en-US" dirty="0"/>
              <a:t>银行自助系统</a:t>
            </a:r>
            <a:r>
              <a:rPr lang="en-US" altLang="zh-CN" dirty="0"/>
              <a:t>-</a:t>
            </a:r>
            <a:r>
              <a:rPr lang="zh-CN" altLang="en-US" dirty="0"/>
              <a:t>弹出</a:t>
            </a:r>
            <a:r>
              <a:rPr lang="en-US" altLang="zh-CN" dirty="0"/>
              <a:t>-</a:t>
            </a:r>
            <a:r>
              <a:rPr lang="zh-CN" altLang="en-US" dirty="0"/>
              <a:t>储蓄卡</a:t>
            </a:r>
            <a:endParaRPr lang="en-US" altLang="zh-CN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主语只能是</a:t>
            </a:r>
            <a:r>
              <a:rPr lang="zh-CN" altLang="en-US" dirty="0">
                <a:solidFill>
                  <a:srgbClr val="FF0000"/>
                </a:solidFill>
              </a:rPr>
              <a:t>执行者</a:t>
            </a:r>
            <a:r>
              <a:rPr lang="zh-CN" altLang="en-US" dirty="0"/>
              <a:t>或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。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94967" y="2102962"/>
            <a:ext cx="3670539" cy="42505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注意：基本路径的书写要求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356265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690555" y="1707132"/>
            <a:ext cx="4614866" cy="4389120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系统要处理的意外和分支。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zh-CN" altLang="en-US" dirty="0"/>
              <a:t>与基本路径相比，更为无序。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6667504" y="1857365"/>
            <a:ext cx="3676650" cy="4314825"/>
            <a:chOff x="5143504" y="1857364"/>
            <a:chExt cx="3676650" cy="4314825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5143504" y="1857364"/>
              <a:ext cx="3676650" cy="4314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矩形 6"/>
            <p:cNvSpPr/>
            <p:nvPr/>
          </p:nvSpPr>
          <p:spPr>
            <a:xfrm>
              <a:off x="5214942" y="2786058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  <a:endPara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072330" y="3357562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扩展路径</a:t>
              </a:r>
            </a:p>
            <a:p>
              <a:pPr algn="ctr"/>
              <a:endParaRPr lang="zh-CN" altLang="en-US" sz="1200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7929586" y="428625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143504" y="4000504"/>
              <a:ext cx="785818" cy="3571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500958" y="5357826"/>
              <a:ext cx="857256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扩展路径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2129036" y="620486"/>
            <a:ext cx="491490" cy="318085"/>
            <a:chOff x="3017520" y="601990"/>
            <a:chExt cx="491490" cy="414010"/>
          </a:xfrm>
        </p:grpSpPr>
        <p:sp>
          <p:nvSpPr>
            <p:cNvPr id="20" name="燕尾形 19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9471" y="1203839"/>
            <a:ext cx="5944026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从基本路径的第一句开始，不断地问“还可能发生别的事情吗？”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5435" t="40588" r="41729" b="32741"/>
          <a:stretch>
            <a:fillRect/>
          </a:stretch>
        </p:blipFill>
        <p:spPr bwMode="auto">
          <a:xfrm>
            <a:off x="2024035" y="2634612"/>
            <a:ext cx="4477757" cy="371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形标注 4"/>
          <p:cNvSpPr/>
          <p:nvPr/>
        </p:nvSpPr>
        <p:spPr>
          <a:xfrm>
            <a:off x="7324415" y="1387463"/>
            <a:ext cx="2505821" cy="1071570"/>
          </a:xfrm>
          <a:prstGeom prst="wedgeEllipseCallout">
            <a:avLst>
              <a:gd name="adj1" fmla="val -76819"/>
              <a:gd name="adj2" fmla="val 126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这里可能出现意外的情况吗？</a:t>
            </a:r>
          </a:p>
        </p:txBody>
      </p:sp>
      <p:cxnSp>
        <p:nvCxnSpPr>
          <p:cNvPr id="14" name="形状 13"/>
          <p:cNvCxnSpPr>
            <a:stCxn id="5" idx="8"/>
          </p:cNvCxnSpPr>
          <p:nvPr/>
        </p:nvCxnSpPr>
        <p:spPr>
          <a:xfrm rot="5400000">
            <a:off x="6016523" y="3074132"/>
            <a:ext cx="429587" cy="84212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形状 15"/>
          <p:cNvCxnSpPr>
            <a:stCxn id="5" idx="8"/>
          </p:cNvCxnSpPr>
          <p:nvPr/>
        </p:nvCxnSpPr>
        <p:spPr>
          <a:xfrm rot="5400000">
            <a:off x="5873646" y="3217009"/>
            <a:ext cx="715341" cy="842127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形状 18"/>
          <p:cNvCxnSpPr>
            <a:stCxn id="5" idx="8"/>
          </p:cNvCxnSpPr>
          <p:nvPr/>
        </p:nvCxnSpPr>
        <p:spPr>
          <a:xfrm rot="5400000">
            <a:off x="5587895" y="3217008"/>
            <a:ext cx="1001091" cy="1127879"/>
          </a:xfrm>
          <a:prstGeom prst="bentConnector2">
            <a:avLst/>
          </a:prstGeom>
          <a:ln>
            <a:solidFill>
              <a:srgbClr val="FF0000"/>
            </a:solidFill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线形标注 2(带边框和强调线) 22"/>
          <p:cNvSpPr/>
          <p:nvPr/>
        </p:nvSpPr>
        <p:spPr>
          <a:xfrm>
            <a:off x="8167701" y="2924172"/>
            <a:ext cx="2127181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08266"/>
              <a:gd name="adj6" fmla="val -771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客户输入非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倍数怎么办？</a:t>
            </a:r>
          </a:p>
        </p:txBody>
      </p:sp>
      <p:sp>
        <p:nvSpPr>
          <p:cNvPr id="26" name="线形标注 2(带边框和强调线) 25"/>
          <p:cNvSpPr/>
          <p:nvPr/>
        </p:nvSpPr>
        <p:spPr>
          <a:xfrm>
            <a:off x="8167702" y="3781428"/>
            <a:ext cx="2127180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33154"/>
              <a:gd name="adj6" fmla="val -76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客户余额不足怎么办？</a:t>
            </a:r>
          </a:p>
        </p:txBody>
      </p:sp>
      <p:sp>
        <p:nvSpPr>
          <p:cNvPr id="28" name="线形标注 2(带边框和强调线) 27"/>
          <p:cNvSpPr/>
          <p:nvPr/>
        </p:nvSpPr>
        <p:spPr>
          <a:xfrm>
            <a:off x="8167702" y="4638684"/>
            <a:ext cx="2127180" cy="71438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39553"/>
              <a:gd name="adj5" fmla="val -45956"/>
              <a:gd name="adj6" fmla="val -75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这个时候网络连接失败了怎么办？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识别扩展路径的方法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4145768" y="633549"/>
            <a:ext cx="491490" cy="318085"/>
            <a:chOff x="3017520" y="601990"/>
            <a:chExt cx="491490" cy="414010"/>
          </a:xfrm>
        </p:grpSpPr>
        <p:sp>
          <p:nvSpPr>
            <p:cNvPr id="25" name="燕尾形 2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燕尾形 28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燕尾形 29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系统验证。</a:t>
            </a:r>
            <a:endParaRPr lang="en-US" altLang="zh-CN" dirty="0"/>
          </a:p>
          <a:p>
            <a:r>
              <a:rPr lang="zh-CN" altLang="en-US" dirty="0"/>
              <a:t>步骤失败。</a:t>
            </a:r>
            <a:endParaRPr lang="en-US" altLang="zh-CN" dirty="0"/>
          </a:p>
          <a:p>
            <a:r>
              <a:rPr lang="zh-CN" altLang="en-US" dirty="0"/>
              <a:t>执行者的选择。</a:t>
            </a:r>
            <a:endParaRPr lang="en-US" altLang="zh-CN" dirty="0"/>
          </a:p>
          <a:p>
            <a:r>
              <a:rPr lang="en-US" altLang="zh-CN" dirty="0"/>
              <a:t>……..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7065" t="66486" r="17934" b="20833"/>
          <a:stretch>
            <a:fillRect/>
          </a:stretch>
        </p:blipFill>
        <p:spPr bwMode="auto">
          <a:xfrm>
            <a:off x="4717496" y="1921410"/>
            <a:ext cx="7325866" cy="2035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5" name="直接箭头连接符 4"/>
          <p:cNvCxnSpPr/>
          <p:nvPr/>
        </p:nvCxnSpPr>
        <p:spPr>
          <a:xfrm>
            <a:off x="3097530" y="3171190"/>
            <a:ext cx="1681480" cy="57721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503170" y="2186305"/>
            <a:ext cx="2305685" cy="208280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2517775" y="2201545"/>
            <a:ext cx="2320925" cy="5353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487930" y="2647315"/>
            <a:ext cx="2335530" cy="44640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2517775" y="2662555"/>
            <a:ext cx="2231390" cy="743585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常见的扩展点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2921198" y="615950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783080"/>
            <a:ext cx="10972800" cy="4389120"/>
          </a:xfrm>
        </p:spPr>
        <p:txBody>
          <a:bodyPr/>
          <a:lstStyle/>
          <a:p>
            <a:r>
              <a:rPr lang="zh-CN" altLang="en-US" dirty="0"/>
              <a:t>每一种扩展尽量用一句（段）话描述；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 l="7065" t="66486" r="17934" b="20833"/>
          <a:stretch>
            <a:fillRect/>
          </a:stretch>
        </p:blipFill>
        <p:spPr bwMode="auto">
          <a:xfrm>
            <a:off x="1569792" y="2708249"/>
            <a:ext cx="9573947" cy="2660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3840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注意：扩展路径描述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4124047" y="60041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b="3437"/>
          <a:stretch>
            <a:fillRect/>
          </a:stretch>
        </p:blipFill>
        <p:spPr bwMode="auto">
          <a:xfrm>
            <a:off x="1815465" y="1216660"/>
            <a:ext cx="8561705" cy="516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50411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DEMO:EA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中进行用例描述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73367" y="602888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5538" y="2428868"/>
            <a:ext cx="7358484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高级话题：不要涉及页面细节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5772943" y="62901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主流分析方法之用例法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7832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552993" y="1082331"/>
            <a:ext cx="5543007" cy="5227028"/>
          </a:xfrm>
          <a:prstGeom prst="rect">
            <a:avLst/>
          </a:prstGeom>
        </p:spPr>
        <p:txBody>
          <a:bodyPr/>
          <a:lstStyle/>
          <a:p>
            <a:pPr marL="228600" indent="-228600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(Use Case Diagram)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由软件需求分析到最终实现的第一步，它描述人们如何使用一个系统。用例视图显示谁是相关的用户、用户希望系统提供什么样的服务，以及用户需要为系统提供的服务，以便使系统的用户更容易理解这些元素的用途，也便于软件开发人员实现这些元素。用例图最常用来描述系统及子系统。</a:t>
            </a:r>
          </a:p>
        </p:txBody>
      </p:sp>
      <p:pic>
        <p:nvPicPr>
          <p:cNvPr id="2050" name="Picture 2" descr="http://s15.sinaimg.cn/middle/66eaf0e1493d203c674ce&amp;69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46" y="1481959"/>
            <a:ext cx="6162165" cy="48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qile\Desktop\软件过程\更新图片资源\试讲图片\图片2.png图片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6160" y="1642110"/>
            <a:ext cx="4926965" cy="409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/>
          <a:srcRect l="6522" t="40476" r="16847" b="20833"/>
          <a:stretch>
            <a:fillRect/>
          </a:stretch>
        </p:blipFill>
        <p:spPr bwMode="auto">
          <a:xfrm>
            <a:off x="6254115" y="1642745"/>
            <a:ext cx="5044440" cy="41859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1026130" y="3346140"/>
            <a:ext cx="3214710" cy="500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5389" y="5033335"/>
            <a:ext cx="1785918" cy="136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8300" b="1" dirty="0">
                <a:solidFill>
                  <a:srgbClr val="FF0000"/>
                </a:solidFill>
                <a:latin typeface="Berlin Sans FB Demi" panose="020E0802020502020306" pitchFamily="34" charset="0"/>
              </a:rPr>
              <a:t>×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618922" y="579788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高级话题：基本与扩展分开</a:t>
            </a:r>
          </a:p>
        </p:txBody>
      </p:sp>
      <p:cxnSp>
        <p:nvCxnSpPr>
          <p:cNvPr id="12" name="直接连接符 11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5329912" y="646137"/>
            <a:ext cx="491490" cy="318085"/>
            <a:chOff x="3017520" y="601990"/>
            <a:chExt cx="491490" cy="414010"/>
          </a:xfrm>
        </p:grpSpPr>
        <p:sp>
          <p:nvSpPr>
            <p:cNvPr id="19" name="燕尾形 1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" name="燕尾形 1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" name="燕尾形 2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V="1">
            <a:off x="6620510" y="3733800"/>
            <a:ext cx="3041650" cy="127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1392872" y="5731846"/>
            <a:ext cx="4429156" cy="158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32812" t="29070" r="31445" b="21511"/>
          <a:stretch>
            <a:fillRect/>
          </a:stretch>
        </p:blipFill>
        <p:spPr bwMode="auto">
          <a:xfrm>
            <a:off x="3381356" y="1857364"/>
            <a:ext cx="5143536" cy="4300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75713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高级话题：不要假想系统不能负责的事情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7818120" y="558800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 l="24609" t="28101" r="22656" b="28294"/>
          <a:stretch>
            <a:fillRect/>
          </a:stretch>
        </p:blipFill>
        <p:spPr bwMode="auto">
          <a:xfrm>
            <a:off x="1283341" y="1333219"/>
            <a:ext cx="9736490" cy="48682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高级话题：辅助执行者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562673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85535"/>
            <a:ext cx="10972800" cy="4389120"/>
          </a:xfrm>
        </p:spPr>
        <p:txBody>
          <a:bodyPr/>
          <a:lstStyle/>
          <a:p>
            <a:pPr>
              <a:lnSpc>
                <a:spcPts val="1800"/>
              </a:lnSpc>
            </a:pPr>
            <a:r>
              <a:rPr lang="zh-CN" altLang="en-US" sz="2000" dirty="0"/>
              <a:t>用例编号：用例名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执行者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前置条件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后置条件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干系人利益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基本路径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1……</a:t>
            </a:r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2……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扩展路径</a:t>
            </a:r>
            <a:endParaRPr lang="en-US" altLang="zh-CN" sz="2000" dirty="0"/>
          </a:p>
          <a:p>
            <a:pPr lvl="1">
              <a:lnSpc>
                <a:spcPts val="1800"/>
              </a:lnSpc>
            </a:pPr>
            <a:r>
              <a:rPr lang="en-US" altLang="zh-CN" sz="1800" dirty="0"/>
              <a:t>2a……</a:t>
            </a:r>
          </a:p>
          <a:p>
            <a:pPr lvl="2">
              <a:lnSpc>
                <a:spcPts val="1800"/>
              </a:lnSpc>
            </a:pPr>
            <a:r>
              <a:rPr lang="en-US" altLang="zh-CN" sz="1800" dirty="0"/>
              <a:t>2a1……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字段列表</a:t>
            </a:r>
            <a:endParaRPr lang="en-US" altLang="zh-CN" sz="2000" dirty="0"/>
          </a:p>
          <a:p>
            <a:pPr>
              <a:lnSpc>
                <a:spcPts val="1800"/>
              </a:lnSpc>
            </a:pPr>
            <a:r>
              <a:rPr lang="zh-CN" altLang="en-US" sz="2000" dirty="0"/>
              <a:t>业务规则</a:t>
            </a:r>
            <a:r>
              <a:rPr lang="en-US" altLang="zh-CN" dirty="0"/>
              <a:t>	</a:t>
            </a:r>
          </a:p>
          <a:p>
            <a:pPr>
              <a:lnSpc>
                <a:spcPts val="1800"/>
              </a:lnSpc>
            </a:pPr>
            <a:r>
              <a:rPr lang="zh-CN" altLang="en-US" sz="2000" dirty="0"/>
              <a:t>设计约束</a:t>
            </a:r>
            <a:endParaRPr lang="en-US" altLang="zh-CN" sz="2000" dirty="0"/>
          </a:p>
        </p:txBody>
      </p:sp>
      <p:pic>
        <p:nvPicPr>
          <p:cNvPr id="52226" name="Picture 2" descr="C:\Users\qile\Desktop\软件工程\参考图片\第四节\8.png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9062" y="2000240"/>
            <a:ext cx="5142865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5892508" y="1428736"/>
            <a:ext cx="3775393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完整的用例文档的内容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81819" y="6000768"/>
            <a:ext cx="2106667" cy="70788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完整</a:t>
            </a:r>
            <a:r>
              <a:rPr lang="zh-CN" altLang="en-US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≠ </a:t>
            </a:r>
            <a:r>
              <a:rPr lang="zh-CN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必需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高级话题：完整的用例文档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5329912" y="635071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52507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前置条件</a:t>
            </a:r>
            <a:r>
              <a:rPr lang="zh-CN" altLang="en-US" dirty="0"/>
              <a:t>：开始用例前系统及其环境的状态。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形式：必须是系统</a:t>
            </a:r>
            <a:r>
              <a:rPr lang="zh-CN" altLang="en-US" dirty="0">
                <a:solidFill>
                  <a:srgbClr val="FF0000"/>
                </a:solidFill>
              </a:rPr>
              <a:t>能检测到</a:t>
            </a:r>
            <a:r>
              <a:rPr lang="zh-CN" altLang="en-US" dirty="0"/>
              <a:t>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内容：不涉及到</a:t>
            </a:r>
            <a:r>
              <a:rPr lang="zh-CN" altLang="en-US" dirty="0">
                <a:solidFill>
                  <a:srgbClr val="FF0000"/>
                </a:solidFill>
              </a:rPr>
              <a:t>涉众的利益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57490" y="3714757"/>
            <a:ext cx="2609850" cy="1000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00300" y="5000641"/>
            <a:ext cx="3295650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57491" y="5429268"/>
            <a:ext cx="2390775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43705" y="3714756"/>
            <a:ext cx="2581275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5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00828" y="4786327"/>
            <a:ext cx="3695700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文本框 8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10" name="直接连接符 9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51692"/>
            <a:ext cx="10972800" cy="4389120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后置条件</a:t>
            </a:r>
            <a:r>
              <a:rPr lang="zh-CN" altLang="en-US" dirty="0"/>
              <a:t>：用例成功结束后</a:t>
            </a:r>
            <a:r>
              <a:rPr lang="zh-CN" altLang="en-US" dirty="0">
                <a:solidFill>
                  <a:srgbClr val="FF0000"/>
                </a:solidFill>
              </a:rPr>
              <a:t>系统</a:t>
            </a:r>
            <a:r>
              <a:rPr lang="zh-CN" altLang="en-US" dirty="0"/>
              <a:t>应该具备的</a:t>
            </a:r>
            <a:r>
              <a:rPr lang="zh-CN" altLang="en-US" dirty="0">
                <a:solidFill>
                  <a:srgbClr val="FF0000"/>
                </a:solidFill>
              </a:rPr>
              <a:t>状态</a:t>
            </a:r>
            <a:r>
              <a:rPr lang="zh-CN" altLang="en-US" dirty="0"/>
              <a:t>。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8349" y="2786058"/>
            <a:ext cx="7705725" cy="306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399" y="1688400"/>
            <a:ext cx="9974731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字段列表</a:t>
            </a:r>
            <a:r>
              <a:rPr lang="zh-CN" altLang="en-US" dirty="0">
                <a:solidFill>
                  <a:schemeClr val="tx1"/>
                </a:solidFill>
              </a:rPr>
              <a:t>：</a:t>
            </a:r>
            <a:r>
              <a:rPr lang="zh-CN" altLang="en-US" dirty="0"/>
              <a:t>可以用</a:t>
            </a:r>
            <a:r>
              <a:rPr lang="zh-CN" altLang="en-US" dirty="0">
                <a:solidFill>
                  <a:srgbClr val="FF0000"/>
                </a:solidFill>
              </a:rPr>
              <a:t>自然语言</a:t>
            </a:r>
            <a:r>
              <a:rPr lang="zh-CN" altLang="en-US" dirty="0"/>
              <a:t>，也可以用</a:t>
            </a:r>
            <a:r>
              <a:rPr lang="zh-CN" altLang="en-US" dirty="0">
                <a:solidFill>
                  <a:srgbClr val="FF0000"/>
                </a:solidFill>
              </a:rPr>
              <a:t>表达式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/>
              <a:t>：数据序列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[]</a:t>
            </a:r>
            <a:r>
              <a:rPr lang="zh-CN" altLang="en-US" b="1" dirty="0"/>
              <a:t>：可选项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{}*</a:t>
            </a:r>
            <a:r>
              <a:rPr lang="zh-CN" altLang="en-US" b="1" dirty="0"/>
              <a:t>：多个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{| | | }</a:t>
            </a:r>
            <a:r>
              <a:rPr lang="zh-CN" altLang="en-US" b="1" dirty="0"/>
              <a:t>：可能取值</a:t>
            </a:r>
            <a:endParaRPr lang="en-US" altLang="zh-CN" b="1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b="1" dirty="0">
                <a:solidFill>
                  <a:srgbClr val="FF0000"/>
                </a:solidFill>
              </a:rPr>
              <a:t>A=B</a:t>
            </a:r>
            <a:r>
              <a:rPr lang="zh-CN" altLang="en-US" b="1" dirty="0"/>
              <a:t>：把</a:t>
            </a:r>
            <a:r>
              <a:rPr lang="en-US" altLang="zh-CN" b="1" dirty="0"/>
              <a:t>B</a:t>
            </a:r>
            <a:r>
              <a:rPr lang="zh-CN" altLang="en-US" b="1" dirty="0"/>
              <a:t>的结构赋给</a:t>
            </a:r>
            <a:r>
              <a:rPr lang="en-US" altLang="zh-CN" b="1" dirty="0"/>
              <a:t>A</a:t>
            </a:r>
            <a:endParaRPr lang="zh-CN" altLang="en-US" b="1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29142" y="4450387"/>
            <a:ext cx="5690689" cy="17551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00461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400" y="1688400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FF0000"/>
                </a:solidFill>
              </a:rPr>
              <a:t>字段列表：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细致程度取决于</a:t>
            </a:r>
            <a:r>
              <a:rPr lang="zh-CN" altLang="en-US" dirty="0">
                <a:solidFill>
                  <a:srgbClr val="FF0000"/>
                </a:solidFill>
              </a:rPr>
              <a:t>干系人共识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不同于数据模型，只是</a:t>
            </a:r>
            <a:r>
              <a:rPr lang="zh-CN" altLang="en-US" dirty="0">
                <a:solidFill>
                  <a:srgbClr val="FF0000"/>
                </a:solidFill>
              </a:rPr>
              <a:t>数据模型的一部分</a:t>
            </a:r>
            <a:endParaRPr lang="en-US" altLang="zh-CN" dirty="0">
              <a:solidFill>
                <a:srgbClr val="FF0000"/>
              </a:solidFill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- </a:t>
            </a:r>
            <a:r>
              <a:rPr lang="zh-CN" altLang="en-US" dirty="0"/>
              <a:t>不等于数据字典，</a:t>
            </a:r>
            <a:r>
              <a:rPr lang="zh-CN" altLang="en-US" dirty="0">
                <a:solidFill>
                  <a:srgbClr val="FF0000"/>
                </a:solidFill>
              </a:rPr>
              <a:t>不要过早的把时间花在细节上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100461" y="646137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400" y="1688400"/>
            <a:ext cx="10972800" cy="4389120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ts val="600"/>
              </a:spcBef>
            </a:pPr>
            <a:r>
              <a:rPr lang="zh-CN" altLang="en-US" dirty="0">
                <a:solidFill>
                  <a:srgbClr val="FF0000"/>
                </a:solidFill>
              </a:rPr>
              <a:t>设计约束：</a:t>
            </a:r>
            <a:endParaRPr lang="en-US" altLang="zh-CN" dirty="0">
              <a:solidFill>
                <a:srgbClr val="FF0000"/>
              </a:solidFill>
            </a:endParaRPr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界面样式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报表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平台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语言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zh-CN" altLang="en-US" dirty="0"/>
              <a:t>外系统接口</a:t>
            </a:r>
            <a:endParaRPr lang="en-US" altLang="zh-CN" dirty="0"/>
          </a:p>
          <a:p>
            <a:pPr lvl="1">
              <a:lnSpc>
                <a:spcPct val="120000"/>
              </a:lnSpc>
              <a:spcBef>
                <a:spcPts val="600"/>
              </a:spcBef>
            </a:pPr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4" name="爆炸形 1 3"/>
          <p:cNvSpPr/>
          <p:nvPr/>
        </p:nvSpPr>
        <p:spPr>
          <a:xfrm>
            <a:off x="5024430" y="2571744"/>
            <a:ext cx="4714908" cy="2286016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必须来自干系人！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高级话题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2129036" y="638266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230912"/>
            <a:ext cx="10972800" cy="4389120"/>
          </a:xfrm>
        </p:spPr>
        <p:txBody>
          <a:bodyPr/>
          <a:lstStyle/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绘制系统用例图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dirty="0"/>
              <a:t>编写系统用例描述</a:t>
            </a:r>
            <a:endParaRPr lang="en-US" altLang="zh-CN" sz="3200" dirty="0"/>
          </a:p>
          <a:p>
            <a:pPr marL="514350" indent="-514350" algn="ctr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</a:rPr>
              <a:t>更新域模型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74320" y="449590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系统用例建模步骤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3726962" y="638266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4372451" y="5023516"/>
            <a:ext cx="42883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510830" y="636260"/>
            <a:ext cx="491490" cy="318085"/>
            <a:chOff x="3017520" y="601990"/>
            <a:chExt cx="491490" cy="414010"/>
          </a:xfrm>
        </p:grpSpPr>
        <p:sp>
          <p:nvSpPr>
            <p:cNvPr id="15" name="燕尾形 1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3290" y="1448742"/>
            <a:ext cx="6766862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在用例分析结果的基础上，对早期的域模型进一步完善和调整。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以所有的用例描述为基础，采用首次域建模类似的方法，完善和调整已有的域模型；</a:t>
            </a:r>
          </a:p>
        </p:txBody>
      </p:sp>
      <p:pic>
        <p:nvPicPr>
          <p:cNvPr id="4" name="内容占位符 7" descr="map.jpg"/>
          <p:cNvPicPr>
            <a:picLocks noChangeAspect="1"/>
          </p:cNvPicPr>
          <p:nvPr/>
        </p:nvPicPr>
        <p:blipFill>
          <a:blip r:embed="rId2"/>
          <a:srcRect l="39506" r="44691"/>
          <a:stretch>
            <a:fillRect/>
          </a:stretch>
        </p:blipFill>
        <p:spPr bwMode="auto">
          <a:xfrm>
            <a:off x="8171167" y="571480"/>
            <a:ext cx="2730509" cy="61436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任意多边形 5"/>
          <p:cNvSpPr/>
          <p:nvPr/>
        </p:nvSpPr>
        <p:spPr>
          <a:xfrm>
            <a:off x="8027345" y="1833256"/>
            <a:ext cx="3050579" cy="4945916"/>
          </a:xfrm>
          <a:custGeom>
            <a:avLst/>
            <a:gdLst>
              <a:gd name="connsiteX0" fmla="*/ 291614 w 3050579"/>
              <a:gd name="connsiteY0" fmla="*/ 373916 h 4945916"/>
              <a:gd name="connsiteX1" fmla="*/ 307379 w 3050579"/>
              <a:gd name="connsiteY1" fmla="*/ 310854 h 4945916"/>
              <a:gd name="connsiteX2" fmla="*/ 386207 w 3050579"/>
              <a:gd name="connsiteY2" fmla="*/ 168965 h 4945916"/>
              <a:gd name="connsiteX3" fmla="*/ 433503 w 3050579"/>
              <a:gd name="connsiteY3" fmla="*/ 121668 h 4945916"/>
              <a:gd name="connsiteX4" fmla="*/ 528096 w 3050579"/>
              <a:gd name="connsiteY4" fmla="*/ 105903 h 4945916"/>
              <a:gd name="connsiteX5" fmla="*/ 1111421 w 3050579"/>
              <a:gd name="connsiteY5" fmla="*/ 90137 h 4945916"/>
              <a:gd name="connsiteX6" fmla="*/ 1174483 w 3050579"/>
              <a:gd name="connsiteY6" fmla="*/ 121668 h 4945916"/>
              <a:gd name="connsiteX7" fmla="*/ 1221779 w 3050579"/>
              <a:gd name="connsiteY7" fmla="*/ 137434 h 4945916"/>
              <a:gd name="connsiteX8" fmla="*/ 1284841 w 3050579"/>
              <a:gd name="connsiteY8" fmla="*/ 184730 h 4945916"/>
              <a:gd name="connsiteX9" fmla="*/ 1332138 w 3050579"/>
              <a:gd name="connsiteY9" fmla="*/ 216261 h 4945916"/>
              <a:gd name="connsiteX10" fmla="*/ 1426731 w 3050579"/>
              <a:gd name="connsiteY10" fmla="*/ 310854 h 4945916"/>
              <a:gd name="connsiteX11" fmla="*/ 1426731 w 3050579"/>
              <a:gd name="connsiteY11" fmla="*/ 515806 h 4945916"/>
              <a:gd name="connsiteX12" fmla="*/ 1442496 w 3050579"/>
              <a:gd name="connsiteY12" fmla="*/ 1903172 h 4945916"/>
              <a:gd name="connsiteX13" fmla="*/ 1489793 w 3050579"/>
              <a:gd name="connsiteY13" fmla="*/ 1934703 h 4945916"/>
              <a:gd name="connsiteX14" fmla="*/ 1552855 w 3050579"/>
              <a:gd name="connsiteY14" fmla="*/ 1966234 h 4945916"/>
              <a:gd name="connsiteX15" fmla="*/ 1710510 w 3050579"/>
              <a:gd name="connsiteY15" fmla="*/ 1981999 h 4945916"/>
              <a:gd name="connsiteX16" fmla="*/ 2010055 w 3050579"/>
              <a:gd name="connsiteY16" fmla="*/ 1997765 h 4945916"/>
              <a:gd name="connsiteX17" fmla="*/ 2104648 w 3050579"/>
              <a:gd name="connsiteY17" fmla="*/ 2045061 h 4945916"/>
              <a:gd name="connsiteX18" fmla="*/ 2199241 w 3050579"/>
              <a:gd name="connsiteY18" fmla="*/ 2092358 h 4945916"/>
              <a:gd name="connsiteX19" fmla="*/ 2325365 w 3050579"/>
              <a:gd name="connsiteY19" fmla="*/ 2123889 h 4945916"/>
              <a:gd name="connsiteX20" fmla="*/ 2388428 w 3050579"/>
              <a:gd name="connsiteY20" fmla="*/ 2139654 h 4945916"/>
              <a:gd name="connsiteX21" fmla="*/ 2514552 w 3050579"/>
              <a:gd name="connsiteY21" fmla="*/ 2202716 h 4945916"/>
              <a:gd name="connsiteX22" fmla="*/ 2561848 w 3050579"/>
              <a:gd name="connsiteY22" fmla="*/ 2218482 h 4945916"/>
              <a:gd name="connsiteX23" fmla="*/ 2672207 w 3050579"/>
              <a:gd name="connsiteY23" fmla="*/ 2265778 h 4945916"/>
              <a:gd name="connsiteX24" fmla="*/ 2751034 w 3050579"/>
              <a:gd name="connsiteY24" fmla="*/ 2344606 h 4945916"/>
              <a:gd name="connsiteX25" fmla="*/ 2782565 w 3050579"/>
              <a:gd name="connsiteY25" fmla="*/ 2391903 h 4945916"/>
              <a:gd name="connsiteX26" fmla="*/ 2829862 w 3050579"/>
              <a:gd name="connsiteY26" fmla="*/ 2407668 h 4945916"/>
              <a:gd name="connsiteX27" fmla="*/ 2892924 w 3050579"/>
              <a:gd name="connsiteY27" fmla="*/ 2502261 h 4945916"/>
              <a:gd name="connsiteX28" fmla="*/ 2908690 w 3050579"/>
              <a:gd name="connsiteY28" fmla="*/ 2549558 h 4945916"/>
              <a:gd name="connsiteX29" fmla="*/ 2955986 w 3050579"/>
              <a:gd name="connsiteY29" fmla="*/ 2770275 h 4945916"/>
              <a:gd name="connsiteX30" fmla="*/ 3003283 w 3050579"/>
              <a:gd name="connsiteY30" fmla="*/ 2912165 h 4945916"/>
              <a:gd name="connsiteX31" fmla="*/ 3019048 w 3050579"/>
              <a:gd name="connsiteY31" fmla="*/ 2959461 h 4945916"/>
              <a:gd name="connsiteX32" fmla="*/ 3003283 w 3050579"/>
              <a:gd name="connsiteY32" fmla="*/ 3148647 h 4945916"/>
              <a:gd name="connsiteX33" fmla="*/ 3019048 w 3050579"/>
              <a:gd name="connsiteY33" fmla="*/ 3400896 h 4945916"/>
              <a:gd name="connsiteX34" fmla="*/ 3050579 w 3050579"/>
              <a:gd name="connsiteY34" fmla="*/ 3621613 h 4945916"/>
              <a:gd name="connsiteX35" fmla="*/ 3034814 w 3050579"/>
              <a:gd name="connsiteY35" fmla="*/ 4110344 h 4945916"/>
              <a:gd name="connsiteX36" fmla="*/ 2971752 w 3050579"/>
              <a:gd name="connsiteY36" fmla="*/ 4252234 h 4945916"/>
              <a:gd name="connsiteX37" fmla="*/ 2940221 w 3050579"/>
              <a:gd name="connsiteY37" fmla="*/ 4315296 h 4945916"/>
              <a:gd name="connsiteX38" fmla="*/ 2877159 w 3050579"/>
              <a:gd name="connsiteY38" fmla="*/ 4409889 h 4945916"/>
              <a:gd name="connsiteX39" fmla="*/ 2829862 w 3050579"/>
              <a:gd name="connsiteY39" fmla="*/ 4504482 h 4945916"/>
              <a:gd name="connsiteX40" fmla="*/ 2798331 w 3050579"/>
              <a:gd name="connsiteY40" fmla="*/ 4614841 h 4945916"/>
              <a:gd name="connsiteX41" fmla="*/ 2735269 w 3050579"/>
              <a:gd name="connsiteY41" fmla="*/ 4709434 h 4945916"/>
              <a:gd name="connsiteX42" fmla="*/ 2593379 w 3050579"/>
              <a:gd name="connsiteY42" fmla="*/ 4804027 h 4945916"/>
              <a:gd name="connsiteX43" fmla="*/ 2498786 w 3050579"/>
              <a:gd name="connsiteY43" fmla="*/ 4867089 h 4945916"/>
              <a:gd name="connsiteX44" fmla="*/ 2356896 w 3050579"/>
              <a:gd name="connsiteY44" fmla="*/ 4914385 h 4945916"/>
              <a:gd name="connsiteX45" fmla="*/ 2309600 w 3050579"/>
              <a:gd name="connsiteY45" fmla="*/ 4930151 h 4945916"/>
              <a:gd name="connsiteX46" fmla="*/ 2262303 w 3050579"/>
              <a:gd name="connsiteY46" fmla="*/ 4945916 h 4945916"/>
              <a:gd name="connsiteX47" fmla="*/ 1962759 w 3050579"/>
              <a:gd name="connsiteY47" fmla="*/ 4914385 h 4945916"/>
              <a:gd name="connsiteX48" fmla="*/ 1852400 w 3050579"/>
              <a:gd name="connsiteY48" fmla="*/ 4882854 h 4945916"/>
              <a:gd name="connsiteX49" fmla="*/ 1458262 w 3050579"/>
              <a:gd name="connsiteY49" fmla="*/ 4898620 h 4945916"/>
              <a:gd name="connsiteX50" fmla="*/ 1410965 w 3050579"/>
              <a:gd name="connsiteY50" fmla="*/ 4914385 h 4945916"/>
              <a:gd name="connsiteX51" fmla="*/ 1332138 w 3050579"/>
              <a:gd name="connsiteY51" fmla="*/ 4930151 h 4945916"/>
              <a:gd name="connsiteX52" fmla="*/ 890703 w 3050579"/>
              <a:gd name="connsiteY52" fmla="*/ 4898620 h 4945916"/>
              <a:gd name="connsiteX53" fmla="*/ 843407 w 3050579"/>
              <a:gd name="connsiteY53" fmla="*/ 4882854 h 4945916"/>
              <a:gd name="connsiteX54" fmla="*/ 685752 w 3050579"/>
              <a:gd name="connsiteY54" fmla="*/ 4851323 h 4945916"/>
              <a:gd name="connsiteX55" fmla="*/ 591159 w 3050579"/>
              <a:gd name="connsiteY55" fmla="*/ 4819792 h 4945916"/>
              <a:gd name="connsiteX56" fmla="*/ 543862 w 3050579"/>
              <a:gd name="connsiteY56" fmla="*/ 4804027 h 4945916"/>
              <a:gd name="connsiteX57" fmla="*/ 496565 w 3050579"/>
              <a:gd name="connsiteY57" fmla="*/ 4772496 h 4945916"/>
              <a:gd name="connsiteX58" fmla="*/ 449269 w 3050579"/>
              <a:gd name="connsiteY58" fmla="*/ 4756730 h 4945916"/>
              <a:gd name="connsiteX59" fmla="*/ 354676 w 3050579"/>
              <a:gd name="connsiteY59" fmla="*/ 4693668 h 4945916"/>
              <a:gd name="connsiteX60" fmla="*/ 307379 w 3050579"/>
              <a:gd name="connsiteY60" fmla="*/ 4662137 h 4945916"/>
              <a:gd name="connsiteX61" fmla="*/ 244317 w 3050579"/>
              <a:gd name="connsiteY61" fmla="*/ 4630606 h 4945916"/>
              <a:gd name="connsiteX62" fmla="*/ 212786 w 3050579"/>
              <a:gd name="connsiteY62" fmla="*/ 4583310 h 4945916"/>
              <a:gd name="connsiteX63" fmla="*/ 181255 w 3050579"/>
              <a:gd name="connsiteY63" fmla="*/ 4551778 h 4945916"/>
              <a:gd name="connsiteX64" fmla="*/ 165490 w 3050579"/>
              <a:gd name="connsiteY64" fmla="*/ 4504482 h 4945916"/>
              <a:gd name="connsiteX65" fmla="*/ 133959 w 3050579"/>
              <a:gd name="connsiteY65" fmla="*/ 4425654 h 4945916"/>
              <a:gd name="connsiteX66" fmla="*/ 118193 w 3050579"/>
              <a:gd name="connsiteY66" fmla="*/ 4362592 h 4945916"/>
              <a:gd name="connsiteX67" fmla="*/ 86662 w 3050579"/>
              <a:gd name="connsiteY67" fmla="*/ 4315296 h 4945916"/>
              <a:gd name="connsiteX68" fmla="*/ 70896 w 3050579"/>
              <a:gd name="connsiteY68" fmla="*/ 4267999 h 4945916"/>
              <a:gd name="connsiteX69" fmla="*/ 70896 w 3050579"/>
              <a:gd name="connsiteY69" fmla="*/ 2596854 h 4945916"/>
              <a:gd name="connsiteX70" fmla="*/ 86662 w 3050579"/>
              <a:gd name="connsiteY70" fmla="*/ 2518027 h 4945916"/>
              <a:gd name="connsiteX71" fmla="*/ 118193 w 3050579"/>
              <a:gd name="connsiteY71" fmla="*/ 2376137 h 4945916"/>
              <a:gd name="connsiteX72" fmla="*/ 102428 w 3050579"/>
              <a:gd name="connsiteY72" fmla="*/ 1871641 h 4945916"/>
              <a:gd name="connsiteX73" fmla="*/ 86662 w 3050579"/>
              <a:gd name="connsiteY73" fmla="*/ 1777047 h 4945916"/>
              <a:gd name="connsiteX74" fmla="*/ 70896 w 3050579"/>
              <a:gd name="connsiteY74" fmla="*/ 1666689 h 4945916"/>
              <a:gd name="connsiteX75" fmla="*/ 86662 w 3050579"/>
              <a:gd name="connsiteY75" fmla="*/ 1177958 h 4945916"/>
              <a:gd name="connsiteX76" fmla="*/ 102428 w 3050579"/>
              <a:gd name="connsiteY76" fmla="*/ 1099130 h 4945916"/>
              <a:gd name="connsiteX77" fmla="*/ 149724 w 3050579"/>
              <a:gd name="connsiteY77" fmla="*/ 846882 h 4945916"/>
              <a:gd name="connsiteX78" fmla="*/ 165490 w 3050579"/>
              <a:gd name="connsiteY78" fmla="*/ 768054 h 4945916"/>
              <a:gd name="connsiteX79" fmla="*/ 212786 w 3050579"/>
              <a:gd name="connsiteY79" fmla="*/ 657696 h 4945916"/>
              <a:gd name="connsiteX80" fmla="*/ 244317 w 3050579"/>
              <a:gd name="connsiteY80" fmla="*/ 547337 h 4945916"/>
              <a:gd name="connsiteX81" fmla="*/ 275848 w 3050579"/>
              <a:gd name="connsiteY81" fmla="*/ 452744 h 4945916"/>
              <a:gd name="connsiteX82" fmla="*/ 291614 w 3050579"/>
              <a:gd name="connsiteY82" fmla="*/ 373916 h 494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3050579" h="4945916">
                <a:moveTo>
                  <a:pt x="291614" y="373916"/>
                </a:moveTo>
                <a:cubicBezTo>
                  <a:pt x="296869" y="352895"/>
                  <a:pt x="299332" y="330972"/>
                  <a:pt x="307379" y="310854"/>
                </a:cubicBezTo>
                <a:cubicBezTo>
                  <a:pt x="319766" y="279886"/>
                  <a:pt x="358439" y="202287"/>
                  <a:pt x="386207" y="168965"/>
                </a:cubicBezTo>
                <a:cubicBezTo>
                  <a:pt x="400480" y="151837"/>
                  <a:pt x="413129" y="130723"/>
                  <a:pt x="433503" y="121668"/>
                </a:cubicBezTo>
                <a:cubicBezTo>
                  <a:pt x="462714" y="108685"/>
                  <a:pt x="496565" y="111158"/>
                  <a:pt x="528096" y="105903"/>
                </a:cubicBezTo>
                <a:cubicBezTo>
                  <a:pt x="739906" y="0"/>
                  <a:pt x="615185" y="49902"/>
                  <a:pt x="1111421" y="90137"/>
                </a:cubicBezTo>
                <a:cubicBezTo>
                  <a:pt x="1134846" y="92036"/>
                  <a:pt x="1152881" y="112410"/>
                  <a:pt x="1174483" y="121668"/>
                </a:cubicBezTo>
                <a:cubicBezTo>
                  <a:pt x="1189757" y="128214"/>
                  <a:pt x="1206014" y="132179"/>
                  <a:pt x="1221779" y="137434"/>
                </a:cubicBezTo>
                <a:cubicBezTo>
                  <a:pt x="1242800" y="153199"/>
                  <a:pt x="1263459" y="169458"/>
                  <a:pt x="1284841" y="184730"/>
                </a:cubicBezTo>
                <a:cubicBezTo>
                  <a:pt x="1300260" y="195743"/>
                  <a:pt x="1317976" y="203673"/>
                  <a:pt x="1332138" y="216261"/>
                </a:cubicBezTo>
                <a:cubicBezTo>
                  <a:pt x="1365466" y="245886"/>
                  <a:pt x="1395200" y="279323"/>
                  <a:pt x="1426731" y="310854"/>
                </a:cubicBezTo>
                <a:cubicBezTo>
                  <a:pt x="1464677" y="424698"/>
                  <a:pt x="1426731" y="289357"/>
                  <a:pt x="1426731" y="515806"/>
                </a:cubicBezTo>
                <a:cubicBezTo>
                  <a:pt x="1426731" y="978291"/>
                  <a:pt x="1421961" y="1441143"/>
                  <a:pt x="1442496" y="1903172"/>
                </a:cubicBezTo>
                <a:cubicBezTo>
                  <a:pt x="1443337" y="1922101"/>
                  <a:pt x="1473342" y="1925302"/>
                  <a:pt x="1489793" y="1934703"/>
                </a:cubicBezTo>
                <a:cubicBezTo>
                  <a:pt x="1510198" y="1946363"/>
                  <a:pt x="1529875" y="1961310"/>
                  <a:pt x="1552855" y="1966234"/>
                </a:cubicBezTo>
                <a:cubicBezTo>
                  <a:pt x="1604496" y="1977300"/>
                  <a:pt x="1657821" y="1978365"/>
                  <a:pt x="1710510" y="1981999"/>
                </a:cubicBezTo>
                <a:cubicBezTo>
                  <a:pt x="1810260" y="1988878"/>
                  <a:pt x="1910207" y="1992510"/>
                  <a:pt x="2010055" y="1997765"/>
                </a:cubicBezTo>
                <a:cubicBezTo>
                  <a:pt x="2145603" y="2088130"/>
                  <a:pt x="1974103" y="1979789"/>
                  <a:pt x="2104648" y="2045061"/>
                </a:cubicBezTo>
                <a:cubicBezTo>
                  <a:pt x="2190748" y="2088110"/>
                  <a:pt x="2112065" y="2068582"/>
                  <a:pt x="2199241" y="2092358"/>
                </a:cubicBezTo>
                <a:cubicBezTo>
                  <a:pt x="2241049" y="2103760"/>
                  <a:pt x="2283324" y="2113379"/>
                  <a:pt x="2325365" y="2123889"/>
                </a:cubicBezTo>
                <a:lnTo>
                  <a:pt x="2388428" y="2139654"/>
                </a:lnTo>
                <a:cubicBezTo>
                  <a:pt x="2430469" y="2160675"/>
                  <a:pt x="2469961" y="2187852"/>
                  <a:pt x="2514552" y="2202716"/>
                </a:cubicBezTo>
                <a:cubicBezTo>
                  <a:pt x="2530317" y="2207971"/>
                  <a:pt x="2546984" y="2211050"/>
                  <a:pt x="2561848" y="2218482"/>
                </a:cubicBezTo>
                <a:cubicBezTo>
                  <a:pt x="2670718" y="2272918"/>
                  <a:pt x="2540968" y="2232969"/>
                  <a:pt x="2672207" y="2265778"/>
                </a:cubicBezTo>
                <a:cubicBezTo>
                  <a:pt x="2698483" y="2292054"/>
                  <a:pt x="2730422" y="2313687"/>
                  <a:pt x="2751034" y="2344606"/>
                </a:cubicBezTo>
                <a:cubicBezTo>
                  <a:pt x="2761544" y="2360372"/>
                  <a:pt x="2767769" y="2380066"/>
                  <a:pt x="2782565" y="2391903"/>
                </a:cubicBezTo>
                <a:cubicBezTo>
                  <a:pt x="2795542" y="2402284"/>
                  <a:pt x="2814096" y="2402413"/>
                  <a:pt x="2829862" y="2407668"/>
                </a:cubicBezTo>
                <a:cubicBezTo>
                  <a:pt x="2850883" y="2439199"/>
                  <a:pt x="2880940" y="2466310"/>
                  <a:pt x="2892924" y="2502261"/>
                </a:cubicBezTo>
                <a:cubicBezTo>
                  <a:pt x="2898179" y="2518027"/>
                  <a:pt x="2904953" y="2533365"/>
                  <a:pt x="2908690" y="2549558"/>
                </a:cubicBezTo>
                <a:cubicBezTo>
                  <a:pt x="2920889" y="2602422"/>
                  <a:pt x="2936757" y="2706178"/>
                  <a:pt x="2955986" y="2770275"/>
                </a:cubicBezTo>
                <a:cubicBezTo>
                  <a:pt x="2955996" y="2770308"/>
                  <a:pt x="2995395" y="2888500"/>
                  <a:pt x="3003283" y="2912165"/>
                </a:cubicBezTo>
                <a:lnTo>
                  <a:pt x="3019048" y="2959461"/>
                </a:lnTo>
                <a:cubicBezTo>
                  <a:pt x="3013793" y="3022523"/>
                  <a:pt x="3003283" y="3085366"/>
                  <a:pt x="3003283" y="3148647"/>
                </a:cubicBezTo>
                <a:cubicBezTo>
                  <a:pt x="3003283" y="3232894"/>
                  <a:pt x="3012330" y="3316917"/>
                  <a:pt x="3019048" y="3400896"/>
                </a:cubicBezTo>
                <a:cubicBezTo>
                  <a:pt x="3029034" y="3525718"/>
                  <a:pt x="3030403" y="3520728"/>
                  <a:pt x="3050579" y="3621613"/>
                </a:cubicBezTo>
                <a:cubicBezTo>
                  <a:pt x="3045324" y="3784523"/>
                  <a:pt x="3047986" y="3947882"/>
                  <a:pt x="3034814" y="4110344"/>
                </a:cubicBezTo>
                <a:cubicBezTo>
                  <a:pt x="3028312" y="4190537"/>
                  <a:pt x="3004035" y="4195739"/>
                  <a:pt x="2971752" y="4252234"/>
                </a:cubicBezTo>
                <a:cubicBezTo>
                  <a:pt x="2960092" y="4272639"/>
                  <a:pt x="2952313" y="4295143"/>
                  <a:pt x="2940221" y="4315296"/>
                </a:cubicBezTo>
                <a:cubicBezTo>
                  <a:pt x="2920724" y="4347791"/>
                  <a:pt x="2889143" y="4373938"/>
                  <a:pt x="2877159" y="4409889"/>
                </a:cubicBezTo>
                <a:cubicBezTo>
                  <a:pt x="2855401" y="4475160"/>
                  <a:pt x="2870611" y="4443358"/>
                  <a:pt x="2829862" y="4504482"/>
                </a:cubicBezTo>
                <a:cubicBezTo>
                  <a:pt x="2826152" y="4519320"/>
                  <a:pt x="2808609" y="4596340"/>
                  <a:pt x="2798331" y="4614841"/>
                </a:cubicBezTo>
                <a:cubicBezTo>
                  <a:pt x="2779927" y="4647968"/>
                  <a:pt x="2766800" y="4688413"/>
                  <a:pt x="2735269" y="4709434"/>
                </a:cubicBezTo>
                <a:lnTo>
                  <a:pt x="2593379" y="4804027"/>
                </a:lnTo>
                <a:lnTo>
                  <a:pt x="2498786" y="4867089"/>
                </a:lnTo>
                <a:lnTo>
                  <a:pt x="2356896" y="4914385"/>
                </a:lnTo>
                <a:lnTo>
                  <a:pt x="2309600" y="4930151"/>
                </a:lnTo>
                <a:lnTo>
                  <a:pt x="2262303" y="4945916"/>
                </a:lnTo>
                <a:cubicBezTo>
                  <a:pt x="2185103" y="4938898"/>
                  <a:pt x="2045447" y="4928166"/>
                  <a:pt x="1962759" y="4914385"/>
                </a:cubicBezTo>
                <a:cubicBezTo>
                  <a:pt x="1923158" y="4907785"/>
                  <a:pt x="1889893" y="4895352"/>
                  <a:pt x="1852400" y="4882854"/>
                </a:cubicBezTo>
                <a:cubicBezTo>
                  <a:pt x="1721021" y="4888109"/>
                  <a:pt x="1589412" y="4889252"/>
                  <a:pt x="1458262" y="4898620"/>
                </a:cubicBezTo>
                <a:cubicBezTo>
                  <a:pt x="1441686" y="4899804"/>
                  <a:pt x="1427087" y="4910354"/>
                  <a:pt x="1410965" y="4914385"/>
                </a:cubicBezTo>
                <a:cubicBezTo>
                  <a:pt x="1384969" y="4920884"/>
                  <a:pt x="1358414" y="4924896"/>
                  <a:pt x="1332138" y="4930151"/>
                </a:cubicBezTo>
                <a:cubicBezTo>
                  <a:pt x="1190924" y="4923732"/>
                  <a:pt x="1033840" y="4930428"/>
                  <a:pt x="890703" y="4898620"/>
                </a:cubicBezTo>
                <a:cubicBezTo>
                  <a:pt x="874481" y="4895015"/>
                  <a:pt x="859629" y="4886459"/>
                  <a:pt x="843407" y="4882854"/>
                </a:cubicBezTo>
                <a:cubicBezTo>
                  <a:pt x="733810" y="4858499"/>
                  <a:pt x="775509" y="4878250"/>
                  <a:pt x="685752" y="4851323"/>
                </a:cubicBezTo>
                <a:cubicBezTo>
                  <a:pt x="653917" y="4841772"/>
                  <a:pt x="622690" y="4830302"/>
                  <a:pt x="591159" y="4819792"/>
                </a:cubicBezTo>
                <a:lnTo>
                  <a:pt x="543862" y="4804027"/>
                </a:lnTo>
                <a:cubicBezTo>
                  <a:pt x="528096" y="4793517"/>
                  <a:pt x="513512" y="4780970"/>
                  <a:pt x="496565" y="4772496"/>
                </a:cubicBezTo>
                <a:cubicBezTo>
                  <a:pt x="481701" y="4765064"/>
                  <a:pt x="463796" y="4764801"/>
                  <a:pt x="449269" y="4756730"/>
                </a:cubicBezTo>
                <a:cubicBezTo>
                  <a:pt x="416142" y="4738326"/>
                  <a:pt x="386207" y="4714689"/>
                  <a:pt x="354676" y="4693668"/>
                </a:cubicBezTo>
                <a:cubicBezTo>
                  <a:pt x="338910" y="4683158"/>
                  <a:pt x="324327" y="4670611"/>
                  <a:pt x="307379" y="4662137"/>
                </a:cubicBezTo>
                <a:lnTo>
                  <a:pt x="244317" y="4630606"/>
                </a:lnTo>
                <a:cubicBezTo>
                  <a:pt x="233807" y="4614841"/>
                  <a:pt x="224622" y="4598106"/>
                  <a:pt x="212786" y="4583310"/>
                </a:cubicBezTo>
                <a:cubicBezTo>
                  <a:pt x="203501" y="4571703"/>
                  <a:pt x="188902" y="4564524"/>
                  <a:pt x="181255" y="4551778"/>
                </a:cubicBezTo>
                <a:cubicBezTo>
                  <a:pt x="172705" y="4537528"/>
                  <a:pt x="171325" y="4520042"/>
                  <a:pt x="165490" y="4504482"/>
                </a:cubicBezTo>
                <a:cubicBezTo>
                  <a:pt x="155553" y="4477984"/>
                  <a:pt x="142908" y="4452502"/>
                  <a:pt x="133959" y="4425654"/>
                </a:cubicBezTo>
                <a:cubicBezTo>
                  <a:pt x="127107" y="4405098"/>
                  <a:pt x="126728" y="4382508"/>
                  <a:pt x="118193" y="4362592"/>
                </a:cubicBezTo>
                <a:cubicBezTo>
                  <a:pt x="110729" y="4345176"/>
                  <a:pt x="95136" y="4332243"/>
                  <a:pt x="86662" y="4315296"/>
                </a:cubicBezTo>
                <a:cubicBezTo>
                  <a:pt x="79230" y="4300432"/>
                  <a:pt x="76151" y="4283765"/>
                  <a:pt x="70896" y="4267999"/>
                </a:cubicBezTo>
                <a:cubicBezTo>
                  <a:pt x="0" y="3629920"/>
                  <a:pt x="42177" y="4061521"/>
                  <a:pt x="70896" y="2596854"/>
                </a:cubicBezTo>
                <a:cubicBezTo>
                  <a:pt x="71421" y="2570063"/>
                  <a:pt x="81868" y="2544391"/>
                  <a:pt x="86662" y="2518027"/>
                </a:cubicBezTo>
                <a:cubicBezTo>
                  <a:pt x="108860" y="2395941"/>
                  <a:pt x="90396" y="2459531"/>
                  <a:pt x="118193" y="2376137"/>
                </a:cubicBezTo>
                <a:cubicBezTo>
                  <a:pt x="112938" y="2207972"/>
                  <a:pt x="111271" y="2039656"/>
                  <a:pt x="102428" y="1871641"/>
                </a:cubicBezTo>
                <a:cubicBezTo>
                  <a:pt x="100748" y="1839719"/>
                  <a:pt x="91523" y="1808642"/>
                  <a:pt x="86662" y="1777047"/>
                </a:cubicBezTo>
                <a:cubicBezTo>
                  <a:pt x="81011" y="1740320"/>
                  <a:pt x="76151" y="1703475"/>
                  <a:pt x="70896" y="1666689"/>
                </a:cubicBezTo>
                <a:cubicBezTo>
                  <a:pt x="76151" y="1503779"/>
                  <a:pt x="77620" y="1340702"/>
                  <a:pt x="86662" y="1177958"/>
                </a:cubicBezTo>
                <a:cubicBezTo>
                  <a:pt x="88148" y="1151203"/>
                  <a:pt x="97414" y="1125453"/>
                  <a:pt x="102428" y="1099130"/>
                </a:cubicBezTo>
                <a:cubicBezTo>
                  <a:pt x="118435" y="1015093"/>
                  <a:pt x="133717" y="930919"/>
                  <a:pt x="149724" y="846882"/>
                </a:cubicBezTo>
                <a:cubicBezTo>
                  <a:pt x="154738" y="820559"/>
                  <a:pt x="157016" y="793475"/>
                  <a:pt x="165490" y="768054"/>
                </a:cubicBezTo>
                <a:cubicBezTo>
                  <a:pt x="202460" y="657142"/>
                  <a:pt x="154345" y="794058"/>
                  <a:pt x="212786" y="657696"/>
                </a:cubicBezTo>
                <a:cubicBezTo>
                  <a:pt x="230450" y="616481"/>
                  <a:pt x="230981" y="591791"/>
                  <a:pt x="244317" y="547337"/>
                </a:cubicBezTo>
                <a:cubicBezTo>
                  <a:pt x="253867" y="515502"/>
                  <a:pt x="275848" y="485981"/>
                  <a:pt x="275848" y="452744"/>
                </a:cubicBezTo>
                <a:lnTo>
                  <a:pt x="291614" y="373916"/>
                </a:lnTo>
                <a:close/>
              </a:path>
            </a:pathLst>
          </a:cu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AutoShape 39"/>
          <p:cNvSpPr/>
          <p:nvPr/>
        </p:nvSpPr>
        <p:spPr bwMode="auto">
          <a:xfrm>
            <a:off x="8902704" y="2458913"/>
            <a:ext cx="2732248" cy="825506"/>
          </a:xfrm>
          <a:prstGeom prst="accentCallout2">
            <a:avLst>
              <a:gd name="adj1" fmla="val 64729"/>
              <a:gd name="adj2" fmla="val -4532"/>
              <a:gd name="adj3" fmla="val 64729"/>
              <a:gd name="adj4" fmla="val -20264"/>
              <a:gd name="adj5" fmla="val 114955"/>
              <a:gd name="adj6" fmla="val -27409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5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整理第一版域模型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AutoShape 38"/>
          <p:cNvSpPr/>
          <p:nvPr/>
        </p:nvSpPr>
        <p:spPr bwMode="auto">
          <a:xfrm>
            <a:off x="8259761" y="4784618"/>
            <a:ext cx="2996818" cy="547687"/>
          </a:xfrm>
          <a:prstGeom prst="accentCallout2">
            <a:avLst>
              <a:gd name="adj1" fmla="val 62852"/>
              <a:gd name="adj2" fmla="val -4532"/>
              <a:gd name="adj3" fmla="val 62852"/>
              <a:gd name="adj4" fmla="val -19087"/>
              <a:gd name="adj5" fmla="val 94422"/>
              <a:gd name="adj6" fmla="val -24971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4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画出第一版域模型图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AutoShape 37"/>
          <p:cNvSpPr/>
          <p:nvPr/>
        </p:nvSpPr>
        <p:spPr bwMode="auto">
          <a:xfrm>
            <a:off x="1544621" y="5589552"/>
            <a:ext cx="2475958" cy="789006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7847"/>
              <a:gd name="adj5" fmla="val -8600"/>
              <a:gd name="adj6" fmla="val 135101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3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排除超出系统范围的术语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AutoShape 36"/>
          <p:cNvSpPr/>
          <p:nvPr/>
        </p:nvSpPr>
        <p:spPr bwMode="auto">
          <a:xfrm>
            <a:off x="1462577" y="3976414"/>
            <a:ext cx="2428860" cy="795344"/>
          </a:xfrm>
          <a:prstGeom prst="accentCallout2">
            <a:avLst>
              <a:gd name="adj1" fmla="val 18750"/>
              <a:gd name="adj2" fmla="val 104532"/>
              <a:gd name="adj3" fmla="val 18750"/>
              <a:gd name="adj4" fmla="val 113125"/>
              <a:gd name="adj5" fmla="val -1169"/>
              <a:gd name="adj6" fmla="val 118202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2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排除列表中重复、相似的术语</a:t>
            </a:r>
            <a:endParaRPr lang="en-US" altLang="zh-CN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AutoShape 35"/>
          <p:cNvSpPr/>
          <p:nvPr/>
        </p:nvSpPr>
        <p:spPr bwMode="auto">
          <a:xfrm>
            <a:off x="1544621" y="1569907"/>
            <a:ext cx="3286116" cy="1143008"/>
          </a:xfrm>
          <a:prstGeom prst="accentCallout2">
            <a:avLst>
              <a:gd name="adj1" fmla="val 48939"/>
              <a:gd name="adj2" fmla="val 104532"/>
              <a:gd name="adj3" fmla="val 48939"/>
              <a:gd name="adj4" fmla="val 121192"/>
              <a:gd name="adj5" fmla="val 79300"/>
              <a:gd name="adj6" fmla="val 135198"/>
            </a:avLst>
          </a:prstGeom>
          <a:noFill/>
          <a:ln w="9525">
            <a:solidFill>
              <a:schemeClr val="tx1"/>
            </a:solidFill>
            <a:miter lim="800000"/>
          </a:ln>
          <a:effectLst/>
        </p:spPr>
        <p:txBody>
          <a:bodyPr anchor="ctr"/>
          <a:lstStyle/>
          <a:p>
            <a:r>
              <a:rPr lang="en-US" altLang="zh-CN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1</a:t>
            </a:r>
          </a:p>
          <a:p>
            <a:r>
              <a:rPr lang="zh-CN" altLang="en-US" sz="24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仔细阅读需求文档，提取出名词和名词短语</a:t>
            </a:r>
            <a:endParaRPr lang="en-US" altLang="zh-CN" sz="24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"/>
          <p:cNvSpPr>
            <a:spLocks noChangeShapeType="1"/>
          </p:cNvSpPr>
          <p:nvPr/>
        </p:nvSpPr>
        <p:spPr bwMode="gray">
          <a:xfrm flipV="1">
            <a:off x="5192696" y="2901837"/>
            <a:ext cx="863600" cy="649288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2" name="Line 3"/>
          <p:cNvSpPr>
            <a:spLocks noChangeShapeType="1"/>
          </p:cNvSpPr>
          <p:nvPr/>
        </p:nvSpPr>
        <p:spPr bwMode="gray">
          <a:xfrm flipH="1" flipV="1">
            <a:off x="6586522" y="2901838"/>
            <a:ext cx="862013" cy="658813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3" name="Line 4"/>
          <p:cNvSpPr>
            <a:spLocks noChangeShapeType="1"/>
          </p:cNvSpPr>
          <p:nvPr/>
        </p:nvSpPr>
        <p:spPr bwMode="gray">
          <a:xfrm flipH="1">
            <a:off x="5765784" y="5414850"/>
            <a:ext cx="1079500" cy="0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4" name="Line 5"/>
          <p:cNvSpPr>
            <a:spLocks noChangeShapeType="1"/>
          </p:cNvSpPr>
          <p:nvPr/>
        </p:nvSpPr>
        <p:spPr bwMode="gray">
          <a:xfrm flipH="1">
            <a:off x="7296134" y="4106751"/>
            <a:ext cx="341312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5" name="Line 6"/>
          <p:cNvSpPr>
            <a:spLocks noChangeShapeType="1"/>
          </p:cNvSpPr>
          <p:nvPr/>
        </p:nvSpPr>
        <p:spPr bwMode="gray">
          <a:xfrm>
            <a:off x="4987909" y="4106751"/>
            <a:ext cx="342900" cy="1000125"/>
          </a:xfrm>
          <a:prstGeom prst="line">
            <a:avLst/>
          </a:prstGeom>
          <a:noFill/>
          <a:ln w="76200">
            <a:solidFill>
              <a:srgbClr val="B2B2B2"/>
            </a:solidFill>
            <a:rou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56" name="AutoShape 7"/>
          <p:cNvSpPr>
            <a:spLocks noChangeArrowheads="1"/>
          </p:cNvSpPr>
          <p:nvPr/>
        </p:nvSpPr>
        <p:spPr bwMode="grayWhite">
          <a:xfrm>
            <a:off x="4910121" y="5089412"/>
            <a:ext cx="863600" cy="820738"/>
          </a:xfrm>
          <a:prstGeom prst="pentagon">
            <a:avLst/>
          </a:prstGeom>
          <a:solidFill>
            <a:srgbClr val="CC3300">
              <a:alpha val="50000"/>
            </a:srgbClr>
          </a:solidFill>
          <a:ln w="76200" algn="ctr">
            <a:solidFill>
              <a:srgbClr val="CC33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AutoShape 8"/>
          <p:cNvSpPr>
            <a:spLocks noChangeArrowheads="1"/>
          </p:cNvSpPr>
          <p:nvPr/>
        </p:nvSpPr>
        <p:spPr bwMode="grayWhite">
          <a:xfrm>
            <a:off x="4279885" y="3230450"/>
            <a:ext cx="922337" cy="874712"/>
          </a:xfrm>
          <a:prstGeom prst="pentagon">
            <a:avLst/>
          </a:prstGeom>
          <a:solidFill>
            <a:schemeClr val="folHlink">
              <a:alpha val="50000"/>
            </a:schemeClr>
          </a:solidFill>
          <a:ln w="76200" algn="ctr">
            <a:solidFill>
              <a:schemeClr val="folHlink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AutoShape 9"/>
          <p:cNvSpPr>
            <a:spLocks noChangeArrowheads="1"/>
          </p:cNvSpPr>
          <p:nvPr/>
        </p:nvSpPr>
        <p:spPr bwMode="grayWhite">
          <a:xfrm>
            <a:off x="7442184" y="3238388"/>
            <a:ext cx="906462" cy="860425"/>
          </a:xfrm>
          <a:prstGeom prst="pentagon">
            <a:avLst/>
          </a:prstGeom>
          <a:solidFill>
            <a:schemeClr val="accent2">
              <a:alpha val="50000"/>
            </a:schemeClr>
          </a:solidFill>
          <a:ln w="76200" algn="ctr">
            <a:solidFill>
              <a:schemeClr val="accent2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AutoShape 10"/>
          <p:cNvSpPr>
            <a:spLocks noChangeArrowheads="1"/>
          </p:cNvSpPr>
          <p:nvPr/>
        </p:nvSpPr>
        <p:spPr bwMode="grayWhite">
          <a:xfrm>
            <a:off x="5902310" y="2089038"/>
            <a:ext cx="846137" cy="803275"/>
          </a:xfrm>
          <a:prstGeom prst="pentagon">
            <a:avLst/>
          </a:prstGeom>
          <a:solidFill>
            <a:schemeClr val="accent1">
              <a:alpha val="50000"/>
            </a:schemeClr>
          </a:solidFill>
          <a:ln w="76200" algn="ctr">
            <a:solidFill>
              <a:srgbClr val="FF9933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grayWhite">
          <a:xfrm>
            <a:off x="6853222" y="5084651"/>
            <a:ext cx="862013" cy="820737"/>
          </a:xfrm>
          <a:prstGeom prst="pentagon">
            <a:avLst/>
          </a:prstGeom>
          <a:solidFill>
            <a:srgbClr val="339966">
              <a:alpha val="50000"/>
            </a:srgbClr>
          </a:solidFill>
          <a:ln w="76200" algn="ctr">
            <a:solidFill>
              <a:srgbClr val="008000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" name="Group 12"/>
          <p:cNvGrpSpPr/>
          <p:nvPr/>
        </p:nvGrpSpPr>
        <p:grpSpPr bwMode="auto">
          <a:xfrm>
            <a:off x="4494197" y="3454287"/>
            <a:ext cx="481013" cy="484188"/>
            <a:chOff x="523" y="2809"/>
            <a:chExt cx="876" cy="882"/>
          </a:xfrm>
        </p:grpSpPr>
        <p:sp>
          <p:nvSpPr>
            <p:cNvPr id="62" name="Oval 13"/>
            <p:cNvSpPr>
              <a:spLocks noChangeArrowheads="1"/>
            </p:cNvSpPr>
            <p:nvPr/>
          </p:nvSpPr>
          <p:spPr bwMode="gray">
            <a:xfrm>
              <a:off x="523" y="2809"/>
              <a:ext cx="876" cy="876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3" name="Line 14"/>
            <p:cNvSpPr>
              <a:spLocks noChangeShapeType="1"/>
            </p:cNvSpPr>
            <p:nvPr/>
          </p:nvSpPr>
          <p:spPr bwMode="gray">
            <a:xfrm>
              <a:off x="964" y="2809"/>
              <a:ext cx="0" cy="87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Line 15"/>
            <p:cNvSpPr>
              <a:spLocks noChangeShapeType="1"/>
            </p:cNvSpPr>
            <p:nvPr/>
          </p:nvSpPr>
          <p:spPr bwMode="gray">
            <a:xfrm>
              <a:off x="523" y="3244"/>
              <a:ext cx="876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gray">
            <a:xfrm>
              <a:off x="1023" y="2815"/>
              <a:ext cx="182" cy="86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82" y="435"/>
                </a:cxn>
                <a:cxn ang="0">
                  <a:pos x="6" y="864"/>
                </a:cxn>
              </a:cxnLst>
              <a:rect l="0" t="0" r="r" b="b"/>
              <a:pathLst>
                <a:path w="182" h="864">
                  <a:moveTo>
                    <a:pt x="0" y="0"/>
                  </a:moveTo>
                  <a:cubicBezTo>
                    <a:pt x="59" y="89"/>
                    <a:pt x="182" y="177"/>
                    <a:pt x="182" y="435"/>
                  </a:cubicBezTo>
                  <a:cubicBezTo>
                    <a:pt x="182" y="693"/>
                    <a:pt x="70" y="800"/>
                    <a:pt x="6" y="864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gray">
            <a:xfrm>
              <a:off x="726" y="2821"/>
              <a:ext cx="197" cy="870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gray">
            <a:xfrm rot="5400000">
              <a:off x="892" y="3171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gray">
            <a:xfrm rot="16200000" flipV="1">
              <a:off x="900" y="2668"/>
              <a:ext cx="114" cy="653"/>
            </a:xfrm>
            <a:custGeom>
              <a:avLst/>
              <a:gdLst/>
              <a:ahLst/>
              <a:cxnLst>
                <a:cxn ang="0">
                  <a:pos x="167" y="0"/>
                </a:cxn>
                <a:cxn ang="0">
                  <a:pos x="0" y="436"/>
                </a:cxn>
                <a:cxn ang="0">
                  <a:pos x="197" y="870"/>
                </a:cxn>
              </a:cxnLst>
              <a:rect l="0" t="0" r="r" b="b"/>
              <a:pathLst>
                <a:path w="197" h="870">
                  <a:moveTo>
                    <a:pt x="167" y="0"/>
                  </a:moveTo>
                  <a:cubicBezTo>
                    <a:pt x="117" y="64"/>
                    <a:pt x="0" y="178"/>
                    <a:pt x="0" y="436"/>
                  </a:cubicBezTo>
                  <a:cubicBezTo>
                    <a:pt x="0" y="694"/>
                    <a:pt x="124" y="769"/>
                    <a:pt x="197" y="870"/>
                  </a:cubicBezTo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" name="Group 20"/>
          <p:cNvGrpSpPr/>
          <p:nvPr/>
        </p:nvGrpSpPr>
        <p:grpSpPr bwMode="auto">
          <a:xfrm>
            <a:off x="5114909" y="5341826"/>
            <a:ext cx="419100" cy="358775"/>
            <a:chOff x="2640" y="3304"/>
            <a:chExt cx="294" cy="252"/>
          </a:xfrm>
        </p:grpSpPr>
        <p:sp>
          <p:nvSpPr>
            <p:cNvPr id="70" name="AutoShape 21"/>
            <p:cNvSpPr>
              <a:spLocks noChangeArrowheads="1"/>
            </p:cNvSpPr>
            <p:nvPr/>
          </p:nvSpPr>
          <p:spPr bwMode="gray">
            <a:xfrm>
              <a:off x="2700" y="3304"/>
              <a:ext cx="176" cy="176"/>
            </a:xfrm>
            <a:prstGeom prst="roundRect">
              <a:avLst>
                <a:gd name="adj" fmla="val 6250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AutoShape 22"/>
            <p:cNvSpPr>
              <a:spLocks noChangeArrowheads="1"/>
            </p:cNvSpPr>
            <p:nvPr/>
          </p:nvSpPr>
          <p:spPr bwMode="gray">
            <a:xfrm>
              <a:off x="2640" y="3478"/>
              <a:ext cx="294" cy="78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2" name="Line 23"/>
            <p:cNvSpPr>
              <a:spLocks noChangeShapeType="1"/>
            </p:cNvSpPr>
            <p:nvPr/>
          </p:nvSpPr>
          <p:spPr bwMode="gray">
            <a:xfrm flipH="1">
              <a:off x="2847" y="3517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Line 24"/>
            <p:cNvSpPr>
              <a:spLocks noChangeShapeType="1"/>
            </p:cNvSpPr>
            <p:nvPr/>
          </p:nvSpPr>
          <p:spPr bwMode="gray">
            <a:xfrm flipH="1">
              <a:off x="2759" y="3359"/>
              <a:ext cx="73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Line 25"/>
            <p:cNvSpPr>
              <a:spLocks noChangeShapeType="1"/>
            </p:cNvSpPr>
            <p:nvPr/>
          </p:nvSpPr>
          <p:spPr bwMode="gray">
            <a:xfrm flipH="1">
              <a:off x="2787" y="3385"/>
              <a:ext cx="45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Line 26"/>
            <p:cNvSpPr>
              <a:spLocks noChangeShapeType="1"/>
            </p:cNvSpPr>
            <p:nvPr/>
          </p:nvSpPr>
          <p:spPr bwMode="gray">
            <a:xfrm flipH="1">
              <a:off x="2800" y="3434"/>
              <a:ext cx="32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6" name="AutoShape 27"/>
          <p:cNvSpPr>
            <a:spLocks noChangeArrowheads="1"/>
          </p:cNvSpPr>
          <p:nvPr/>
        </p:nvSpPr>
        <p:spPr bwMode="gray">
          <a:xfrm>
            <a:off x="6151546" y="2363676"/>
            <a:ext cx="368300" cy="365125"/>
          </a:xfrm>
          <a:prstGeom prst="cube">
            <a:avLst>
              <a:gd name="adj" fmla="val 25000"/>
            </a:avLst>
          </a:prstGeom>
          <a:solidFill>
            <a:srgbClr val="292929">
              <a:alpha val="50000"/>
            </a:srgbClr>
          </a:solidFill>
          <a:ln w="19050">
            <a:solidFill>
              <a:srgbClr val="FFFFFF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" name="Group 28"/>
          <p:cNvGrpSpPr/>
          <p:nvPr/>
        </p:nvGrpSpPr>
        <p:grpSpPr bwMode="auto">
          <a:xfrm>
            <a:off x="7667609" y="3462226"/>
            <a:ext cx="469900" cy="446087"/>
            <a:chOff x="3422" y="1347"/>
            <a:chExt cx="330" cy="313"/>
          </a:xfrm>
        </p:grpSpPr>
        <p:sp>
          <p:nvSpPr>
            <p:cNvPr id="78" name="AutoShape 29"/>
            <p:cNvSpPr>
              <a:spLocks noChangeArrowheads="1"/>
            </p:cNvSpPr>
            <p:nvPr/>
          </p:nvSpPr>
          <p:spPr bwMode="gray">
            <a:xfrm>
              <a:off x="3422" y="1411"/>
              <a:ext cx="330" cy="249"/>
            </a:xfrm>
            <a:prstGeom prst="roundRect">
              <a:avLst>
                <a:gd name="adj" fmla="val 16667"/>
              </a:avLst>
            </a:prstGeom>
            <a:solidFill>
              <a:srgbClr val="292929">
                <a:alpha val="50000"/>
              </a:srgbClr>
            </a:solidFill>
            <a:ln w="19050" algn="ctr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9" name="AutoShape 30"/>
            <p:cNvSpPr>
              <a:spLocks noChangeArrowheads="1"/>
            </p:cNvSpPr>
            <p:nvPr/>
          </p:nvSpPr>
          <p:spPr bwMode="gray">
            <a:xfrm>
              <a:off x="3522" y="1347"/>
              <a:ext cx="122" cy="113"/>
            </a:xfrm>
            <a:custGeom>
              <a:avLst/>
              <a:gdLst>
                <a:gd name="G0" fmla="+- 5400 0 0"/>
                <a:gd name="G1" fmla="+- 11796480 0 0"/>
                <a:gd name="G2" fmla="+- 0 0 11796480"/>
                <a:gd name="T0" fmla="*/ 0 256 1"/>
                <a:gd name="T1" fmla="*/ 180 256 1"/>
                <a:gd name="G3" fmla="+- 11796480 T0 T1"/>
                <a:gd name="T2" fmla="*/ 0 256 1"/>
                <a:gd name="T3" fmla="*/ 90 256 1"/>
                <a:gd name="G4" fmla="+- 11796480 T2 T3"/>
                <a:gd name="G5" fmla="*/ G4 2 1"/>
                <a:gd name="T4" fmla="*/ 90 256 1"/>
                <a:gd name="T5" fmla="*/ 0 256 1"/>
                <a:gd name="G6" fmla="+- 11796480 T4 T5"/>
                <a:gd name="G7" fmla="*/ G6 2 1"/>
                <a:gd name="G8" fmla="abs 11796480"/>
                <a:gd name="T6" fmla="*/ 0 256 1"/>
                <a:gd name="T7" fmla="*/ 90 256 1"/>
                <a:gd name="G9" fmla="+- G8 T6 T7"/>
                <a:gd name="G10" fmla="?: G9 G7 G5"/>
                <a:gd name="T8" fmla="*/ 0 256 1"/>
                <a:gd name="T9" fmla="*/ 360 256 1"/>
                <a:gd name="G11" fmla="+- G10 T8 T9"/>
                <a:gd name="G12" fmla="?: G10 G11 G10"/>
                <a:gd name="T10" fmla="*/ 0 256 1"/>
                <a:gd name="T11" fmla="*/ 360 256 1"/>
                <a:gd name="G13" fmla="+- G12 T10 T11"/>
                <a:gd name="G14" fmla="?: G12 G13 G12"/>
                <a:gd name="G15" fmla="+- 0 0 G14"/>
                <a:gd name="G16" fmla="+- 10800 0 0"/>
                <a:gd name="G17" fmla="+- 10800 0 5400"/>
                <a:gd name="G18" fmla="*/ 5400 1 2"/>
                <a:gd name="G19" fmla="+- G18 5400 0"/>
                <a:gd name="G20" fmla="cos G19 11796480"/>
                <a:gd name="G21" fmla="sin G19 11796480"/>
                <a:gd name="G22" fmla="+- G20 10800 0"/>
                <a:gd name="G23" fmla="+- G21 10800 0"/>
                <a:gd name="G24" fmla="+- 10800 0 G20"/>
                <a:gd name="G25" fmla="+- 5400 10800 0"/>
                <a:gd name="G26" fmla="?: G9 G17 G25"/>
                <a:gd name="G27" fmla="?: G9 0 21600"/>
                <a:gd name="G28" fmla="cos 10800 11796480"/>
                <a:gd name="G29" fmla="sin 10800 11796480"/>
                <a:gd name="G30" fmla="sin 5400 11796480"/>
                <a:gd name="G31" fmla="+- G28 10800 0"/>
                <a:gd name="G32" fmla="+- G29 10800 0"/>
                <a:gd name="G33" fmla="+- G30 10800 0"/>
                <a:gd name="G34" fmla="?: G4 0 G31"/>
                <a:gd name="G35" fmla="?: 11796480 G34 0"/>
                <a:gd name="G36" fmla="?: G6 G35 G31"/>
                <a:gd name="G37" fmla="+- 21600 0 G36"/>
                <a:gd name="G38" fmla="?: G4 0 G33"/>
                <a:gd name="G39" fmla="?: 11796480 G38 G32"/>
                <a:gd name="G40" fmla="?: G6 G39 0"/>
                <a:gd name="G41" fmla="?: G4 G32 21600"/>
                <a:gd name="G42" fmla="?: G6 G41 G33"/>
                <a:gd name="T12" fmla="*/ 10800 w 21600"/>
                <a:gd name="T13" fmla="*/ 0 h 21600"/>
                <a:gd name="T14" fmla="*/ 2700 w 21600"/>
                <a:gd name="T15" fmla="*/ 10800 h 21600"/>
                <a:gd name="T16" fmla="*/ 10800 w 21600"/>
                <a:gd name="T17" fmla="*/ 5400 h 21600"/>
                <a:gd name="T18" fmla="*/ 18900 w 21600"/>
                <a:gd name="T19" fmla="*/ 10800 h 21600"/>
                <a:gd name="T20" fmla="*/ G36 w 21600"/>
                <a:gd name="T21" fmla="*/ G40 h 21600"/>
                <a:gd name="T22" fmla="*/ G37 w 21600"/>
                <a:gd name="T23" fmla="*/ G42 h 21600"/>
              </a:gdLst>
              <a:ahLst/>
              <a:cxnLst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T20" t="T21" r="T22" b="T23"/>
              <a:pathLst>
                <a:path w="21600" h="21600">
                  <a:moveTo>
                    <a:pt x="5400" y="10800"/>
                  </a:move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399"/>
                    <a:pt x="16199" y="7817"/>
                    <a:pt x="162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2700" algn="ctr">
              <a:solidFill>
                <a:srgbClr val="FFFFFF"/>
              </a:solidFill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" name="Group 31"/>
          <p:cNvGrpSpPr/>
          <p:nvPr/>
        </p:nvGrpSpPr>
        <p:grpSpPr bwMode="auto">
          <a:xfrm>
            <a:off x="7102459" y="5298962"/>
            <a:ext cx="385762" cy="476250"/>
            <a:chOff x="984" y="878"/>
            <a:chExt cx="3312" cy="4086"/>
          </a:xfrm>
        </p:grpSpPr>
        <p:sp>
          <p:nvSpPr>
            <p:cNvPr id="81" name="Freeform 32"/>
            <p:cNvSpPr/>
            <p:nvPr/>
          </p:nvSpPr>
          <p:spPr bwMode="gray">
            <a:xfrm>
              <a:off x="984" y="1002"/>
              <a:ext cx="3312" cy="3962"/>
            </a:xfrm>
            <a:custGeom>
              <a:avLst/>
              <a:gdLst/>
              <a:ahLst/>
              <a:cxnLst>
                <a:cxn ang="0">
                  <a:pos x="1376" y="696"/>
                </a:cxn>
                <a:cxn ang="0">
                  <a:pos x="1639" y="920"/>
                </a:cxn>
                <a:cxn ang="0">
                  <a:pos x="1926" y="708"/>
                </a:cxn>
                <a:cxn ang="0">
                  <a:pos x="2940" y="66"/>
                </a:cxn>
                <a:cxn ang="0">
                  <a:pos x="3204" y="78"/>
                </a:cxn>
                <a:cxn ang="0">
                  <a:pos x="3072" y="444"/>
                </a:cxn>
                <a:cxn ang="0">
                  <a:pos x="2139" y="1081"/>
                </a:cxn>
                <a:cxn ang="0">
                  <a:pos x="2476" y="2372"/>
                </a:cxn>
                <a:cxn ang="0">
                  <a:pos x="2251" y="2435"/>
                </a:cxn>
                <a:cxn ang="0">
                  <a:pos x="2614" y="3589"/>
                </a:cxn>
                <a:cxn ang="0">
                  <a:pos x="2539" y="3925"/>
                </a:cxn>
                <a:cxn ang="0">
                  <a:pos x="2226" y="3689"/>
                </a:cxn>
                <a:cxn ang="0">
                  <a:pos x="1789" y="2534"/>
                </a:cxn>
                <a:cxn ang="0">
                  <a:pos x="1414" y="2534"/>
                </a:cxn>
                <a:cxn ang="0">
                  <a:pos x="1051" y="3689"/>
                </a:cxn>
                <a:cxn ang="0">
                  <a:pos x="789" y="3925"/>
                </a:cxn>
                <a:cxn ang="0">
                  <a:pos x="676" y="3577"/>
                </a:cxn>
                <a:cxn ang="0">
                  <a:pos x="1001" y="2459"/>
                </a:cxn>
                <a:cxn ang="0">
                  <a:pos x="751" y="2397"/>
                </a:cxn>
                <a:cxn ang="0">
                  <a:pos x="1126" y="1081"/>
                </a:cxn>
                <a:cxn ang="0">
                  <a:pos x="139" y="497"/>
                </a:cxn>
                <a:cxn ang="0">
                  <a:pos x="60" y="180"/>
                </a:cxn>
                <a:cxn ang="0">
                  <a:pos x="389" y="162"/>
                </a:cxn>
                <a:cxn ang="0">
                  <a:pos x="1376" y="696"/>
                </a:cxn>
              </a:cxnLst>
              <a:rect l="0" t="0" r="r" b="b"/>
              <a:pathLst>
                <a:path w="3312" h="3962">
                  <a:moveTo>
                    <a:pt x="1376" y="696"/>
                  </a:moveTo>
                  <a:cubicBezTo>
                    <a:pt x="1401" y="795"/>
                    <a:pt x="1489" y="920"/>
                    <a:pt x="1639" y="920"/>
                  </a:cubicBezTo>
                  <a:cubicBezTo>
                    <a:pt x="1801" y="920"/>
                    <a:pt x="1876" y="795"/>
                    <a:pt x="1926" y="708"/>
                  </a:cubicBezTo>
                  <a:lnTo>
                    <a:pt x="2940" y="66"/>
                  </a:lnTo>
                  <a:cubicBezTo>
                    <a:pt x="3042" y="0"/>
                    <a:pt x="3142" y="16"/>
                    <a:pt x="3204" y="78"/>
                  </a:cubicBezTo>
                  <a:cubicBezTo>
                    <a:pt x="3267" y="140"/>
                    <a:pt x="3312" y="264"/>
                    <a:pt x="3072" y="444"/>
                  </a:cubicBezTo>
                  <a:lnTo>
                    <a:pt x="2139" y="1081"/>
                  </a:lnTo>
                  <a:lnTo>
                    <a:pt x="2476" y="2372"/>
                  </a:lnTo>
                  <a:lnTo>
                    <a:pt x="2251" y="2435"/>
                  </a:lnTo>
                  <a:lnTo>
                    <a:pt x="2614" y="3589"/>
                  </a:lnTo>
                  <a:cubicBezTo>
                    <a:pt x="2651" y="3751"/>
                    <a:pt x="2639" y="3863"/>
                    <a:pt x="2539" y="3925"/>
                  </a:cubicBezTo>
                  <a:cubicBezTo>
                    <a:pt x="2401" y="3962"/>
                    <a:pt x="2289" y="3863"/>
                    <a:pt x="2226" y="3689"/>
                  </a:cubicBezTo>
                  <a:cubicBezTo>
                    <a:pt x="2101" y="3453"/>
                    <a:pt x="1876" y="2720"/>
                    <a:pt x="1789" y="2534"/>
                  </a:cubicBezTo>
                  <a:lnTo>
                    <a:pt x="1414" y="2534"/>
                  </a:lnTo>
                  <a:cubicBezTo>
                    <a:pt x="1339" y="2770"/>
                    <a:pt x="1151" y="3465"/>
                    <a:pt x="1051" y="3689"/>
                  </a:cubicBezTo>
                  <a:cubicBezTo>
                    <a:pt x="1001" y="3838"/>
                    <a:pt x="914" y="3950"/>
                    <a:pt x="789" y="3925"/>
                  </a:cubicBezTo>
                  <a:cubicBezTo>
                    <a:pt x="714" y="3875"/>
                    <a:pt x="614" y="3838"/>
                    <a:pt x="676" y="3577"/>
                  </a:cubicBezTo>
                  <a:lnTo>
                    <a:pt x="1001" y="2459"/>
                  </a:lnTo>
                  <a:lnTo>
                    <a:pt x="751" y="2397"/>
                  </a:lnTo>
                  <a:lnTo>
                    <a:pt x="1126" y="1081"/>
                  </a:lnTo>
                  <a:lnTo>
                    <a:pt x="139" y="497"/>
                  </a:lnTo>
                  <a:cubicBezTo>
                    <a:pt x="54" y="402"/>
                    <a:pt x="0" y="342"/>
                    <a:pt x="60" y="180"/>
                  </a:cubicBezTo>
                  <a:cubicBezTo>
                    <a:pt x="186" y="102"/>
                    <a:pt x="214" y="112"/>
                    <a:pt x="389" y="162"/>
                  </a:cubicBezTo>
                  <a:lnTo>
                    <a:pt x="1376" y="696"/>
                  </a:lnTo>
                  <a:close/>
                </a:path>
              </a:pathLst>
            </a:custGeom>
            <a:solidFill>
              <a:srgbClr val="292929">
                <a:alpha val="50000"/>
              </a:srgbClr>
            </a:solidFill>
            <a:ln w="19050" cmpd="sng">
              <a:solidFill>
                <a:srgbClr val="FFFFFF"/>
              </a:solidFill>
              <a:rou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Oval 33"/>
            <p:cNvSpPr>
              <a:spLocks noChangeArrowheads="1"/>
            </p:cNvSpPr>
            <p:nvPr/>
          </p:nvSpPr>
          <p:spPr bwMode="gray">
            <a:xfrm>
              <a:off x="2208" y="878"/>
              <a:ext cx="862" cy="845"/>
            </a:xfrm>
            <a:prstGeom prst="ellipse">
              <a:avLst/>
            </a:prstGeom>
            <a:solidFill>
              <a:srgbClr val="292929">
                <a:alpha val="50000"/>
              </a:srgbClr>
            </a:solidFill>
            <a:ln w="19050">
              <a:solidFill>
                <a:srgbClr val="FFFFFF"/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3" name="Rectangle 34"/>
          <p:cNvSpPr>
            <a:spLocks noChangeArrowheads="1"/>
          </p:cNvSpPr>
          <p:nvPr/>
        </p:nvSpPr>
        <p:spPr bwMode="auto">
          <a:xfrm>
            <a:off x="5449872" y="3522551"/>
            <a:ext cx="1751013" cy="1323439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pPr algn="ctr"/>
            <a:r>
              <a:rPr lang="zh-CN" altLang="en-US" sz="4000" dirty="0">
                <a:latin typeface="黑体" panose="02010609060101010101" charset="-122"/>
                <a:ea typeface="黑体" panose="02010609060101010101" charset="-122"/>
              </a:rPr>
              <a:t>域建模的步骤</a:t>
            </a:r>
            <a:endParaRPr lang="en-US" altLang="zh-CN" sz="4000" dirty="0">
              <a:solidFill>
                <a:srgbClr val="000000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4" name="Rectangle 40"/>
          <p:cNvSpPr>
            <a:spLocks noChangeArrowheads="1"/>
          </p:cNvSpPr>
          <p:nvPr/>
        </p:nvSpPr>
        <p:spPr bwMode="black">
          <a:xfrm>
            <a:off x="7818120" y="1344396"/>
            <a:ext cx="4373879" cy="553998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确定域模型之间的关系：泛化和关联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回顾：域建模的步骤</a:t>
            </a:r>
          </a:p>
        </p:txBody>
      </p:sp>
      <p:cxnSp>
        <p:nvCxnSpPr>
          <p:cNvPr id="43" name="直接连接符 4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矩形 60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0" name="组合 79"/>
          <p:cNvGrpSpPr/>
          <p:nvPr/>
        </p:nvGrpSpPr>
        <p:grpSpPr>
          <a:xfrm>
            <a:off x="4132705" y="632693"/>
            <a:ext cx="491490" cy="318085"/>
            <a:chOff x="3017520" y="601990"/>
            <a:chExt cx="491490" cy="414010"/>
          </a:xfrm>
        </p:grpSpPr>
        <p:sp>
          <p:nvSpPr>
            <p:cNvPr id="85" name="燕尾形 8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6" name="燕尾形 8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燕尾形 8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76" grpId="0" animBg="1"/>
      <p:bldP spid="83" grpId="0"/>
      <p:bldP spid="8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3717" t="8528" r="3369" b="6190"/>
          <a:stretch>
            <a:fillRect/>
          </a:stretch>
        </p:blipFill>
        <p:spPr bwMode="auto">
          <a:xfrm>
            <a:off x="1741557" y="1199752"/>
            <a:ext cx="8447472" cy="50684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回顾：第一版域模型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4141958" y="614978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 l="4453" t="19871" r="24190" b="10186"/>
          <a:stretch>
            <a:fillRect/>
          </a:stretch>
        </p:blipFill>
        <p:spPr bwMode="auto">
          <a:xfrm>
            <a:off x="5881686" y="1428736"/>
            <a:ext cx="3929090" cy="5433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 l="4453" t="21200" r="33299" b="10400"/>
          <a:stretch>
            <a:fillRect/>
          </a:stretch>
        </p:blipFill>
        <p:spPr bwMode="auto">
          <a:xfrm>
            <a:off x="1961370" y="1428736"/>
            <a:ext cx="3699719" cy="5143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0" name="直接连接符 9"/>
          <p:cNvCxnSpPr/>
          <p:nvPr/>
        </p:nvCxnSpPr>
        <p:spPr>
          <a:xfrm>
            <a:off x="2809852" y="4214818"/>
            <a:ext cx="857256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667504" y="4284668"/>
            <a:ext cx="642942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453322" y="4284986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7310446" y="4142110"/>
            <a:ext cx="571504" cy="127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第一步：基于用例描述更新域模型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6523594" y="624754"/>
            <a:ext cx="491490" cy="318085"/>
            <a:chOff x="3017520" y="601990"/>
            <a:chExt cx="491490" cy="414010"/>
          </a:xfrm>
        </p:grpSpPr>
        <p:sp>
          <p:nvSpPr>
            <p:cNvPr id="21" name="燕尾形 20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燕尾形 21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燕尾形 22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52596" y="1714488"/>
          <a:ext cx="8229600" cy="4489528"/>
        </p:xfrm>
        <a:graphic>
          <a:graphicData uri="http://schemas.openxmlformats.org/drawingml/2006/table">
            <a:tbl>
              <a:tblPr firstRow="1" bandRow="1"/>
              <a:tblGrid>
                <a:gridCol w="2471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0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575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重复、相似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  <a:endParaRPr lang="zh-CN" altLang="en-US" sz="28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2413"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转出账户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endParaRPr lang="zh-CN" altLang="en-US" sz="20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用户账户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转入账户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60728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0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0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整理新发现的名词（排重）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5230626" y="617583"/>
            <a:ext cx="491490" cy="318085"/>
            <a:chOff x="3017520" y="601990"/>
            <a:chExt cx="491490" cy="414010"/>
          </a:xfrm>
        </p:grpSpPr>
        <p:sp>
          <p:nvSpPr>
            <p:cNvPr id="13" name="燕尾形 12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981200" y="1357298"/>
          <a:ext cx="8229600" cy="4023360"/>
        </p:xfrm>
        <a:graphic>
          <a:graphicData uri="http://schemas.openxmlformats.org/drawingml/2006/table">
            <a:tbl>
              <a:tblPr firstRow="1" bandRow="1"/>
              <a:tblGrid>
                <a:gridCol w="2257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31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排除后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储蓄卡号码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储蓄卡号码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取款条件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取款条件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储蓄金额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储蓄金额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存钱槽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系统外，硬件设备的一部分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账户姓名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账户姓名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转账金额</a:t>
                      </a:r>
                      <a:endParaRPr lang="en-US" altLang="zh-CN" sz="2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转账金额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转账条件</a:t>
                      </a:r>
                      <a:endParaRPr lang="en-US" altLang="zh-CN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转账条件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6953256" y="3429001"/>
            <a:ext cx="59663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×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整理新发现的名词（排除系统外）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397347" y="638266"/>
            <a:ext cx="491490" cy="318085"/>
            <a:chOff x="3017520" y="601990"/>
            <a:chExt cx="491490" cy="414010"/>
          </a:xfrm>
        </p:grpSpPr>
        <p:sp>
          <p:nvSpPr>
            <p:cNvPr id="14" name="燕尾形 13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燕尾形 14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6" name="燕尾形 15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 l="13476" t="8437" r="29687" b="13750"/>
          <a:stretch>
            <a:fillRect/>
          </a:stretch>
        </p:blipFill>
        <p:spPr bwMode="auto">
          <a:xfrm>
            <a:off x="3452794" y="1173179"/>
            <a:ext cx="6643734" cy="5684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椭圆 4"/>
          <p:cNvSpPr/>
          <p:nvPr/>
        </p:nvSpPr>
        <p:spPr>
          <a:xfrm>
            <a:off x="4810116" y="5000636"/>
            <a:ext cx="1857388" cy="10001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810249" y="400050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替代</a:t>
            </a:r>
          </a:p>
        </p:txBody>
      </p:sp>
      <p:cxnSp>
        <p:nvCxnSpPr>
          <p:cNvPr id="12" name="直接箭头连接符 11"/>
          <p:cNvCxnSpPr>
            <a:stCxn id="5" idx="0"/>
          </p:cNvCxnSpPr>
          <p:nvPr/>
        </p:nvCxnSpPr>
        <p:spPr>
          <a:xfrm rot="5400000" flipH="1" flipV="1">
            <a:off x="4988711" y="4036223"/>
            <a:ext cx="1714512" cy="21431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更新域模型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539405" y="628041"/>
            <a:ext cx="491490" cy="318085"/>
            <a:chOff x="3017520" y="601990"/>
            <a:chExt cx="491490" cy="414010"/>
          </a:xfrm>
        </p:grpSpPr>
        <p:sp>
          <p:nvSpPr>
            <p:cNvPr id="17" name="燕尾形 1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燕尾形 1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3515" t="9375" r="19726" b="40000"/>
          <a:stretch>
            <a:fillRect/>
          </a:stretch>
        </p:blipFill>
        <p:spPr bwMode="auto">
          <a:xfrm>
            <a:off x="559553" y="1406288"/>
            <a:ext cx="10880424" cy="4485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文本框 3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整理域模型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885357" y="797309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510830" y="631963"/>
            <a:ext cx="491490" cy="318085"/>
            <a:chOff x="3017520" y="601990"/>
            <a:chExt cx="491490" cy="414010"/>
          </a:xfrm>
        </p:grpSpPr>
        <p:sp>
          <p:nvSpPr>
            <p:cNvPr id="12" name="燕尾形 1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燕尾形 1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4372451" y="2186839"/>
            <a:ext cx="3005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需求分析的几种主流方法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4372451" y="3132989"/>
            <a:ext cx="36824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域建模：以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思想构建术语表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4372451" y="4067145"/>
            <a:ext cx="48013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用例分析：系统功能性需求分析的好工具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372451" y="5013295"/>
            <a:ext cx="42883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非功能性需求分析及需求定义与评审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499617"/>
            <a:ext cx="10972800" cy="438912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功能性需求，通俗讲就是系统可以做什么。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非功能性需求，通俗讲就是系统可以把某项功能做到什么程度。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8414" y="3429955"/>
            <a:ext cx="475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人无我有，人有我优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2309786" y="4997781"/>
            <a:ext cx="2000264" cy="857256"/>
          </a:xfrm>
          <a:prstGeom prst="wedgeRoundRectCallout">
            <a:avLst>
              <a:gd name="adj1" fmla="val 39209"/>
              <a:gd name="adj2" fmla="val -12695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</a:t>
            </a:r>
          </a:p>
        </p:txBody>
      </p:sp>
      <p:sp>
        <p:nvSpPr>
          <p:cNvPr id="7" name="圆角矩形标注 6"/>
          <p:cNvSpPr/>
          <p:nvPr/>
        </p:nvSpPr>
        <p:spPr>
          <a:xfrm>
            <a:off x="5595934" y="4997781"/>
            <a:ext cx="2143140" cy="857256"/>
          </a:xfrm>
          <a:prstGeom prst="wedgeRoundRectCallout">
            <a:avLst>
              <a:gd name="adj1" fmla="val -39255"/>
              <a:gd name="adj2" fmla="val -1221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4320" y="449590"/>
            <a:ext cx="5315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功能性需求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非功能性需求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5590199" y="611997"/>
            <a:ext cx="491490" cy="318085"/>
            <a:chOff x="3017520" y="601990"/>
            <a:chExt cx="491490" cy="414010"/>
          </a:xfrm>
        </p:grpSpPr>
        <p:sp>
          <p:nvSpPr>
            <p:cNvPr id="16" name="燕尾形 1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" name="燕尾形 1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燕尾形 17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  <p:bldP spid="7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5085</Words>
  <Application>Microsoft Office PowerPoint</Application>
  <PresentationFormat>宽屏</PresentationFormat>
  <Paragraphs>814</Paragraphs>
  <Slides>121</Slides>
  <Notes>53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121</vt:i4>
      </vt:variant>
    </vt:vector>
  </HeadingPairs>
  <TitlesOfParts>
    <vt:vector size="136" baseType="lpstr">
      <vt:lpstr>Verdana</vt:lpstr>
      <vt:lpstr>微软雅黑</vt:lpstr>
      <vt:lpstr>华康俪金黑W8(P)</vt:lpstr>
      <vt:lpstr>Calibri</vt:lpstr>
      <vt:lpstr>Times New Roman</vt:lpstr>
      <vt:lpstr>Wingdings</vt:lpstr>
      <vt:lpstr>Arial</vt:lpstr>
      <vt:lpstr>Berlin Sans FB Demi</vt:lpstr>
      <vt:lpstr>华文宋体</vt:lpstr>
      <vt:lpstr>黑体</vt:lpstr>
      <vt:lpstr>Calibri Light</vt:lpstr>
      <vt:lpstr>Tahoma</vt:lpstr>
      <vt:lpstr>隶书</vt:lpstr>
      <vt:lpstr>Office 主题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李 建民</cp:lastModifiedBy>
  <cp:revision>507</cp:revision>
  <dcterms:created xsi:type="dcterms:W3CDTF">2013-08-14T15:08:00Z</dcterms:created>
  <dcterms:modified xsi:type="dcterms:W3CDTF">2020-10-13T02:15:42Z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